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99" r:id="rId4"/>
    <p:sldMasterId id="2147483800" r:id="rId5"/>
    <p:sldMasterId id="21474838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Lst>
  <p:sldSz cy="5143500" cx="9144000"/>
  <p:notesSz cx="6858000" cy="9144000"/>
  <p:embeddedFontLst>
    <p:embeddedFont>
      <p:font typeface="Roboto Thin"/>
      <p:regular r:id="rId78"/>
      <p:bold r:id="rId79"/>
      <p:italic r:id="rId80"/>
      <p:boldItalic r:id="rId81"/>
    </p:embeddedFont>
    <p:embeddedFont>
      <p:font typeface="Roboto Medium"/>
      <p:regular r:id="rId82"/>
      <p:bold r:id="rId83"/>
      <p:italic r:id="rId84"/>
      <p:boldItalic r:id="rId85"/>
    </p:embeddedFont>
    <p:embeddedFont>
      <p:font typeface="Roboto"/>
      <p:regular r:id="rId86"/>
      <p:bold r:id="rId87"/>
      <p:italic r:id="rId88"/>
      <p:boldItalic r:id="rId89"/>
    </p:embeddedFont>
    <p:embeddedFont>
      <p:font typeface="Playfair Display"/>
      <p:regular r:id="rId90"/>
      <p:bold r:id="rId91"/>
      <p:italic r:id="rId92"/>
      <p:boldItalic r:id="rId93"/>
    </p:embeddedFont>
    <p:embeddedFont>
      <p:font typeface="Roboto Light"/>
      <p:regular r:id="rId94"/>
      <p:bold r:id="rId95"/>
      <p:italic r:id="rId96"/>
      <p:boldItalic r:id="rId97"/>
    </p:embeddedFont>
    <p:embeddedFont>
      <p:font typeface="Roboto Mono"/>
      <p:regular r:id="rId98"/>
      <p:bold r:id="rId99"/>
      <p:italic r:id="rId100"/>
      <p:boldItalic r:id="rId101"/>
    </p:embeddedFont>
    <p:embeddedFont>
      <p:font typeface="Oswald"/>
      <p:regular r:id="rId102"/>
      <p:bold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C65E60A-ABD9-4068-8AFC-D62036BB02A5}">
  <a:tblStyle styleId="{1C65E60A-ABD9-4068-8AFC-D62036BB02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Oswald-bold.fntdata"/><Relationship Id="rId102" Type="http://schemas.openxmlformats.org/officeDocument/2006/relationships/font" Target="fonts/Oswald-regular.fntdata"/><Relationship Id="rId101" Type="http://schemas.openxmlformats.org/officeDocument/2006/relationships/font" Target="fonts/RobotoMono-boldItalic.fntdata"/><Relationship Id="rId100" Type="http://schemas.openxmlformats.org/officeDocument/2006/relationships/font" Target="fonts/RobotoMon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Light-bold.fntdata"/><Relationship Id="rId94" Type="http://schemas.openxmlformats.org/officeDocument/2006/relationships/font" Target="fonts/RobotoLight-regular.fntdata"/><Relationship Id="rId97" Type="http://schemas.openxmlformats.org/officeDocument/2006/relationships/font" Target="fonts/RobotoLight-boldItalic.fntdata"/><Relationship Id="rId96" Type="http://schemas.openxmlformats.org/officeDocument/2006/relationships/font" Target="fonts/RobotoLight-italic.fntdata"/><Relationship Id="rId11" Type="http://schemas.openxmlformats.org/officeDocument/2006/relationships/slide" Target="slides/slide4.xml"/><Relationship Id="rId99" Type="http://schemas.openxmlformats.org/officeDocument/2006/relationships/font" Target="fonts/RobotoMono-bold.fntdata"/><Relationship Id="rId10" Type="http://schemas.openxmlformats.org/officeDocument/2006/relationships/slide" Target="slides/slide3.xml"/><Relationship Id="rId98" Type="http://schemas.openxmlformats.org/officeDocument/2006/relationships/font" Target="fonts/RobotoMon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layfairDisplay-bold.fntdata"/><Relationship Id="rId90" Type="http://schemas.openxmlformats.org/officeDocument/2006/relationships/font" Target="fonts/PlayfairDisplay-regular.fntdata"/><Relationship Id="rId93" Type="http://schemas.openxmlformats.org/officeDocument/2006/relationships/font" Target="fonts/PlayfairDisplay-boldItalic.fntdata"/><Relationship Id="rId92" Type="http://schemas.openxmlformats.org/officeDocument/2006/relationships/font" Target="fonts/PlayfairDisplay-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RobotoMedium-italic.fntdata"/><Relationship Id="rId83" Type="http://schemas.openxmlformats.org/officeDocument/2006/relationships/font" Target="fonts/RobotoMedium-bold.fntdata"/><Relationship Id="rId86" Type="http://schemas.openxmlformats.org/officeDocument/2006/relationships/font" Target="fonts/Roboto-regular.fntdata"/><Relationship Id="rId85" Type="http://schemas.openxmlformats.org/officeDocument/2006/relationships/font" Target="fonts/RobotoMedium-boldItalic.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font" Target="fonts/RobotoThin-italic.fntdata"/><Relationship Id="rId82" Type="http://schemas.openxmlformats.org/officeDocument/2006/relationships/font" Target="fonts/RobotoMedium-regular.fntdata"/><Relationship Id="rId81" Type="http://schemas.openxmlformats.org/officeDocument/2006/relationships/font" Target="fonts/RobotoThin-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font" Target="fonts/RobotoThin-bold.fntdata"/><Relationship Id="rId78" Type="http://schemas.openxmlformats.org/officeDocument/2006/relationships/font" Target="fonts/RobotoThin-regular.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questionmark-at-the-wall/125741492?prev_url=detail"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ybermap.kaspersky.com/"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reatmap.fortiguard.com/"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3377697-Nickelodeon-Star"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8" name="Shape 3038"/>
        <p:cNvGrpSpPr/>
        <p:nvPr/>
      </p:nvGrpSpPr>
      <p:grpSpPr>
        <a:xfrm>
          <a:off x="0" y="0"/>
          <a:ext cx="0" cy="0"/>
          <a:chOff x="0" y="0"/>
          <a:chExt cx="0" cy="0"/>
        </a:xfrm>
      </p:grpSpPr>
      <p:sp>
        <p:nvSpPr>
          <p:cNvPr id="3039" name="Google Shape;3039;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0" name="Google Shape;3040;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6" name="Shape 3176"/>
        <p:cNvGrpSpPr/>
        <p:nvPr/>
      </p:nvGrpSpPr>
      <p:grpSpPr>
        <a:xfrm>
          <a:off x="0" y="0"/>
          <a:ext cx="0" cy="0"/>
          <a:chOff x="0" y="0"/>
          <a:chExt cx="0" cy="0"/>
        </a:xfrm>
      </p:grpSpPr>
      <p:sp>
        <p:nvSpPr>
          <p:cNvPr id="3177" name="Google Shape;3177;g6d320c521e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6d320c521e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9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0" name="Shape 3210"/>
        <p:cNvGrpSpPr/>
        <p:nvPr/>
      </p:nvGrpSpPr>
      <p:grpSpPr>
        <a:xfrm>
          <a:off x="0" y="0"/>
          <a:ext cx="0" cy="0"/>
          <a:chOff x="0" y="0"/>
          <a:chExt cx="0" cy="0"/>
        </a:xfrm>
      </p:grpSpPr>
      <p:sp>
        <p:nvSpPr>
          <p:cNvPr id="3211" name="Google Shape;3211;g6d320c521e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6d320c521e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9" name="Shape 3229"/>
        <p:cNvGrpSpPr/>
        <p:nvPr/>
      </p:nvGrpSpPr>
      <p:grpSpPr>
        <a:xfrm>
          <a:off x="0" y="0"/>
          <a:ext cx="0" cy="0"/>
          <a:chOff x="0" y="0"/>
          <a:chExt cx="0" cy="0"/>
        </a:xfrm>
      </p:grpSpPr>
      <p:sp>
        <p:nvSpPr>
          <p:cNvPr id="3230" name="Google Shape;3230;g6d320c521e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1" name="Google Shape;3231;g6d320c521e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4" name="Shape 3254"/>
        <p:cNvGrpSpPr/>
        <p:nvPr/>
      </p:nvGrpSpPr>
      <p:grpSpPr>
        <a:xfrm>
          <a:off x="0" y="0"/>
          <a:ext cx="0" cy="0"/>
          <a:chOff x="0" y="0"/>
          <a:chExt cx="0" cy="0"/>
        </a:xfrm>
      </p:grpSpPr>
      <p:sp>
        <p:nvSpPr>
          <p:cNvPr id="3255" name="Google Shape;3255;g590fa0c271_0_3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590fa0c271_0_3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7" name="Shape 3267"/>
        <p:cNvGrpSpPr/>
        <p:nvPr/>
      </p:nvGrpSpPr>
      <p:grpSpPr>
        <a:xfrm>
          <a:off x="0" y="0"/>
          <a:ext cx="0" cy="0"/>
          <a:chOff x="0" y="0"/>
          <a:chExt cx="0" cy="0"/>
        </a:xfrm>
      </p:grpSpPr>
      <p:sp>
        <p:nvSpPr>
          <p:cNvPr id="3268" name="Google Shape;3268;g590fa0c271_0_3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9" name="Google Shape;3269;g590fa0c271_0_3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3" name="Shape 3283"/>
        <p:cNvGrpSpPr/>
        <p:nvPr/>
      </p:nvGrpSpPr>
      <p:grpSpPr>
        <a:xfrm>
          <a:off x="0" y="0"/>
          <a:ext cx="0" cy="0"/>
          <a:chOff x="0" y="0"/>
          <a:chExt cx="0" cy="0"/>
        </a:xfrm>
      </p:grpSpPr>
      <p:sp>
        <p:nvSpPr>
          <p:cNvPr id="3284" name="Google Shape;3284;g590fa0c271_0_3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590fa0c271_0_3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5" name="Shape 3295"/>
        <p:cNvGrpSpPr/>
        <p:nvPr/>
      </p:nvGrpSpPr>
      <p:grpSpPr>
        <a:xfrm>
          <a:off x="0" y="0"/>
          <a:ext cx="0" cy="0"/>
          <a:chOff x="0" y="0"/>
          <a:chExt cx="0" cy="0"/>
        </a:xfrm>
      </p:grpSpPr>
      <p:sp>
        <p:nvSpPr>
          <p:cNvPr id="3296" name="Google Shape;3296;g6d320c521e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7" name="Google Shape;3297;g6d320c521e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9" name="Shape 3309"/>
        <p:cNvGrpSpPr/>
        <p:nvPr/>
      </p:nvGrpSpPr>
      <p:grpSpPr>
        <a:xfrm>
          <a:off x="0" y="0"/>
          <a:ext cx="0" cy="0"/>
          <a:chOff x="0" y="0"/>
          <a:chExt cx="0" cy="0"/>
        </a:xfrm>
      </p:grpSpPr>
      <p:sp>
        <p:nvSpPr>
          <p:cNvPr id="3310" name="Google Shape;3310;g590fa0c271_0_3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590fa0c271_0_3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3" name="Shape 3323"/>
        <p:cNvGrpSpPr/>
        <p:nvPr/>
      </p:nvGrpSpPr>
      <p:grpSpPr>
        <a:xfrm>
          <a:off x="0" y="0"/>
          <a:ext cx="0" cy="0"/>
          <a:chOff x="0" y="0"/>
          <a:chExt cx="0" cy="0"/>
        </a:xfrm>
      </p:grpSpPr>
      <p:sp>
        <p:nvSpPr>
          <p:cNvPr id="3324" name="Google Shape;3324;g590fa0c271_0_3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590fa0c271_0_3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0" name="Shape 3340"/>
        <p:cNvGrpSpPr/>
        <p:nvPr/>
      </p:nvGrpSpPr>
      <p:grpSpPr>
        <a:xfrm>
          <a:off x="0" y="0"/>
          <a:ext cx="0" cy="0"/>
          <a:chOff x="0" y="0"/>
          <a:chExt cx="0" cy="0"/>
        </a:xfrm>
      </p:grpSpPr>
      <p:sp>
        <p:nvSpPr>
          <p:cNvPr id="3341" name="Google Shape;3341;g6d320c521e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2" name="Google Shape;3342;g6d320c521e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4" name="Shape 3044"/>
        <p:cNvGrpSpPr/>
        <p:nvPr/>
      </p:nvGrpSpPr>
      <p:grpSpPr>
        <a:xfrm>
          <a:off x="0" y="0"/>
          <a:ext cx="0" cy="0"/>
          <a:chOff x="0" y="0"/>
          <a:chExt cx="0" cy="0"/>
        </a:xfrm>
      </p:grpSpPr>
      <p:sp>
        <p:nvSpPr>
          <p:cNvPr id="3045" name="Google Shape;3045;g6d320c46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6" name="Google Shape;3046;g6d320c46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8" name="Shape 3368"/>
        <p:cNvGrpSpPr/>
        <p:nvPr/>
      </p:nvGrpSpPr>
      <p:grpSpPr>
        <a:xfrm>
          <a:off x="0" y="0"/>
          <a:ext cx="0" cy="0"/>
          <a:chOff x="0" y="0"/>
          <a:chExt cx="0" cy="0"/>
        </a:xfrm>
      </p:grpSpPr>
      <p:sp>
        <p:nvSpPr>
          <p:cNvPr id="3369" name="Google Shape;3369;g590fa0c271_0_4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0" name="Google Shape;3370;g590fa0c271_0_4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9" name="Shape 3379"/>
        <p:cNvGrpSpPr/>
        <p:nvPr/>
      </p:nvGrpSpPr>
      <p:grpSpPr>
        <a:xfrm>
          <a:off x="0" y="0"/>
          <a:ext cx="0" cy="0"/>
          <a:chOff x="0" y="0"/>
          <a:chExt cx="0" cy="0"/>
        </a:xfrm>
      </p:grpSpPr>
      <p:sp>
        <p:nvSpPr>
          <p:cNvPr id="3380" name="Google Shape;3380;g6d320c521e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6d320c521e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shutterstock_317022485</a:t>
            </a:r>
            <a:endParaRPr i="1" sz="9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1" name="Shape 3391"/>
        <p:cNvGrpSpPr/>
        <p:nvPr/>
      </p:nvGrpSpPr>
      <p:grpSpPr>
        <a:xfrm>
          <a:off x="0" y="0"/>
          <a:ext cx="0" cy="0"/>
          <a:chOff x="0" y="0"/>
          <a:chExt cx="0" cy="0"/>
        </a:xfrm>
      </p:grpSpPr>
      <p:sp>
        <p:nvSpPr>
          <p:cNvPr id="3392" name="Google Shape;3392;g6d320c521e_0_2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3" name="Google Shape;3393;g6d320c521e_0_2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shutterstock_317022485</a:t>
            </a:r>
            <a:endParaRPr i="1" sz="9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2" name="Shape 3402"/>
        <p:cNvGrpSpPr/>
        <p:nvPr/>
      </p:nvGrpSpPr>
      <p:grpSpPr>
        <a:xfrm>
          <a:off x="0" y="0"/>
          <a:ext cx="0" cy="0"/>
          <a:chOff x="0" y="0"/>
          <a:chExt cx="0" cy="0"/>
        </a:xfrm>
      </p:grpSpPr>
      <p:sp>
        <p:nvSpPr>
          <p:cNvPr id="3403" name="Google Shape;3403;g549dc7a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4" name="Google Shape;3404;g549dc7a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8" name="Shape 3408"/>
        <p:cNvGrpSpPr/>
        <p:nvPr/>
      </p:nvGrpSpPr>
      <p:grpSpPr>
        <a:xfrm>
          <a:off x="0" y="0"/>
          <a:ext cx="0" cy="0"/>
          <a:chOff x="0" y="0"/>
          <a:chExt cx="0" cy="0"/>
        </a:xfrm>
      </p:grpSpPr>
      <p:sp>
        <p:nvSpPr>
          <p:cNvPr id="3409" name="Google Shape;3409;g6d320c521e_0_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6d320c521e_0_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shutterstock_708213337 (shield)</a:t>
            </a:r>
            <a:endParaRPr i="1" sz="9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5" name="Shape 3425"/>
        <p:cNvGrpSpPr/>
        <p:nvPr/>
      </p:nvGrpSpPr>
      <p:grpSpPr>
        <a:xfrm>
          <a:off x="0" y="0"/>
          <a:ext cx="0" cy="0"/>
          <a:chOff x="0" y="0"/>
          <a:chExt cx="0" cy="0"/>
        </a:xfrm>
      </p:grpSpPr>
      <p:sp>
        <p:nvSpPr>
          <p:cNvPr id="3426" name="Google Shape;3426;g6cad64124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7" name="Google Shape;3427;g6cad64124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0" name="Shape 3440"/>
        <p:cNvGrpSpPr/>
        <p:nvPr/>
      </p:nvGrpSpPr>
      <p:grpSpPr>
        <a:xfrm>
          <a:off x="0" y="0"/>
          <a:ext cx="0" cy="0"/>
          <a:chOff x="0" y="0"/>
          <a:chExt cx="0" cy="0"/>
        </a:xfrm>
      </p:grpSpPr>
      <p:sp>
        <p:nvSpPr>
          <p:cNvPr id="3441" name="Google Shape;3441;g6d320c521e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2" name="Google Shape;3442;g6d320c521e_0_2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5" name="Shape 3455"/>
        <p:cNvGrpSpPr/>
        <p:nvPr/>
      </p:nvGrpSpPr>
      <p:grpSpPr>
        <a:xfrm>
          <a:off x="0" y="0"/>
          <a:ext cx="0" cy="0"/>
          <a:chOff x="0" y="0"/>
          <a:chExt cx="0" cy="0"/>
        </a:xfrm>
      </p:grpSpPr>
      <p:sp>
        <p:nvSpPr>
          <p:cNvPr id="3456" name="Google Shape;3456;g6d320c521e_0_2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7" name="Google Shape;3457;g6d320c521e_0_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1" name="Shape 3471"/>
        <p:cNvGrpSpPr/>
        <p:nvPr/>
      </p:nvGrpSpPr>
      <p:grpSpPr>
        <a:xfrm>
          <a:off x="0" y="0"/>
          <a:ext cx="0" cy="0"/>
          <a:chOff x="0" y="0"/>
          <a:chExt cx="0" cy="0"/>
        </a:xfrm>
      </p:grpSpPr>
      <p:sp>
        <p:nvSpPr>
          <p:cNvPr id="3472" name="Google Shape;3472;g6d320c521e_0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3" name="Google Shape;3473;g6d320c521e_0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8" name="Shape 3478"/>
        <p:cNvGrpSpPr/>
        <p:nvPr/>
      </p:nvGrpSpPr>
      <p:grpSpPr>
        <a:xfrm>
          <a:off x="0" y="0"/>
          <a:ext cx="0" cy="0"/>
          <a:chOff x="0" y="0"/>
          <a:chExt cx="0" cy="0"/>
        </a:xfrm>
      </p:grpSpPr>
      <p:sp>
        <p:nvSpPr>
          <p:cNvPr id="3479" name="Google Shape;3479;g7672c2213d_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0" name="Google Shape;3480;g7672c2213d_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3" name="Shape 3063"/>
        <p:cNvGrpSpPr/>
        <p:nvPr/>
      </p:nvGrpSpPr>
      <p:grpSpPr>
        <a:xfrm>
          <a:off x="0" y="0"/>
          <a:ext cx="0" cy="0"/>
          <a:chOff x="0" y="0"/>
          <a:chExt cx="0" cy="0"/>
        </a:xfrm>
      </p:grpSpPr>
      <p:sp>
        <p:nvSpPr>
          <p:cNvPr id="3064" name="Google Shape;3064;g6d320c46c7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6d320c46c7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AdobeStock_121721042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5" name="Shape 3485"/>
        <p:cNvGrpSpPr/>
        <p:nvPr/>
      </p:nvGrpSpPr>
      <p:grpSpPr>
        <a:xfrm>
          <a:off x="0" y="0"/>
          <a:ext cx="0" cy="0"/>
          <a:chOff x="0" y="0"/>
          <a:chExt cx="0" cy="0"/>
        </a:xfrm>
      </p:grpSpPr>
      <p:sp>
        <p:nvSpPr>
          <p:cNvPr id="3486" name="Google Shape;3486;g7672c2213d_5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7" name="Google Shape;3487;g7672c2213d_5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0" name="Shape 3490"/>
        <p:cNvGrpSpPr/>
        <p:nvPr/>
      </p:nvGrpSpPr>
      <p:grpSpPr>
        <a:xfrm>
          <a:off x="0" y="0"/>
          <a:ext cx="0" cy="0"/>
          <a:chOff x="0" y="0"/>
          <a:chExt cx="0" cy="0"/>
        </a:xfrm>
      </p:grpSpPr>
      <p:sp>
        <p:nvSpPr>
          <p:cNvPr id="3491" name="Google Shape;3491;g7672c2213d_5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7672c2213d_5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7" name="Shape 3497"/>
        <p:cNvGrpSpPr/>
        <p:nvPr/>
      </p:nvGrpSpPr>
      <p:grpSpPr>
        <a:xfrm>
          <a:off x="0" y="0"/>
          <a:ext cx="0" cy="0"/>
          <a:chOff x="0" y="0"/>
          <a:chExt cx="0" cy="0"/>
        </a:xfrm>
      </p:grpSpPr>
      <p:sp>
        <p:nvSpPr>
          <p:cNvPr id="3498" name="Google Shape;3498;g7672c2213d_5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9" name="Google Shape;3499;g7672c2213d_5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4" name="Shape 3504"/>
        <p:cNvGrpSpPr/>
        <p:nvPr/>
      </p:nvGrpSpPr>
      <p:grpSpPr>
        <a:xfrm>
          <a:off x="0" y="0"/>
          <a:ext cx="0" cy="0"/>
          <a:chOff x="0" y="0"/>
          <a:chExt cx="0" cy="0"/>
        </a:xfrm>
      </p:grpSpPr>
      <p:sp>
        <p:nvSpPr>
          <p:cNvPr id="3505" name="Google Shape;3505;g7672c2213d_5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6" name="Google Shape;3506;g7672c2213d_5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1" name="Shape 3511"/>
        <p:cNvGrpSpPr/>
        <p:nvPr/>
      </p:nvGrpSpPr>
      <p:grpSpPr>
        <a:xfrm>
          <a:off x="0" y="0"/>
          <a:ext cx="0" cy="0"/>
          <a:chOff x="0" y="0"/>
          <a:chExt cx="0" cy="0"/>
        </a:xfrm>
      </p:grpSpPr>
      <p:sp>
        <p:nvSpPr>
          <p:cNvPr id="3512" name="Google Shape;3512;g7672c2213d_5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3" name="Google Shape;3513;g7672c2213d_5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8" name="Shape 3518"/>
        <p:cNvGrpSpPr/>
        <p:nvPr/>
      </p:nvGrpSpPr>
      <p:grpSpPr>
        <a:xfrm>
          <a:off x="0" y="0"/>
          <a:ext cx="0" cy="0"/>
          <a:chOff x="0" y="0"/>
          <a:chExt cx="0" cy="0"/>
        </a:xfrm>
      </p:grpSpPr>
      <p:sp>
        <p:nvSpPr>
          <p:cNvPr id="3519" name="Google Shape;3519;g7672c2213d_5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0" name="Google Shape;3520;g7672c2213d_5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5" name="Shape 3525"/>
        <p:cNvGrpSpPr/>
        <p:nvPr/>
      </p:nvGrpSpPr>
      <p:grpSpPr>
        <a:xfrm>
          <a:off x="0" y="0"/>
          <a:ext cx="0" cy="0"/>
          <a:chOff x="0" y="0"/>
          <a:chExt cx="0" cy="0"/>
        </a:xfrm>
      </p:grpSpPr>
      <p:sp>
        <p:nvSpPr>
          <p:cNvPr id="3526" name="Google Shape;3526;g7672c2213d_5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7" name="Google Shape;3527;g7672c2213d_5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2" name="Shape 3532"/>
        <p:cNvGrpSpPr/>
        <p:nvPr/>
      </p:nvGrpSpPr>
      <p:grpSpPr>
        <a:xfrm>
          <a:off x="0" y="0"/>
          <a:ext cx="0" cy="0"/>
          <a:chOff x="0" y="0"/>
          <a:chExt cx="0" cy="0"/>
        </a:xfrm>
      </p:grpSpPr>
      <p:sp>
        <p:nvSpPr>
          <p:cNvPr id="3533" name="Google Shape;3533;g7672c2213d_5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4" name="Google Shape;3534;g7672c2213d_5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9" name="Shape 3539"/>
        <p:cNvGrpSpPr/>
        <p:nvPr/>
      </p:nvGrpSpPr>
      <p:grpSpPr>
        <a:xfrm>
          <a:off x="0" y="0"/>
          <a:ext cx="0" cy="0"/>
          <a:chOff x="0" y="0"/>
          <a:chExt cx="0" cy="0"/>
        </a:xfrm>
      </p:grpSpPr>
      <p:sp>
        <p:nvSpPr>
          <p:cNvPr id="3540" name="Google Shape;3540;g7672c2213d_5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1" name="Google Shape;3541;g7672c2213d_5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6" name="Shape 3546"/>
        <p:cNvGrpSpPr/>
        <p:nvPr/>
      </p:nvGrpSpPr>
      <p:grpSpPr>
        <a:xfrm>
          <a:off x="0" y="0"/>
          <a:ext cx="0" cy="0"/>
          <a:chOff x="0" y="0"/>
          <a:chExt cx="0" cy="0"/>
        </a:xfrm>
      </p:grpSpPr>
      <p:sp>
        <p:nvSpPr>
          <p:cNvPr id="3547" name="Google Shape;3547;g7672c2213d_5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8" name="Google Shape;3548;g7672c2213d_5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2" name="Shape 3072"/>
        <p:cNvGrpSpPr/>
        <p:nvPr/>
      </p:nvGrpSpPr>
      <p:grpSpPr>
        <a:xfrm>
          <a:off x="0" y="0"/>
          <a:ext cx="0" cy="0"/>
          <a:chOff x="0" y="0"/>
          <a:chExt cx="0" cy="0"/>
        </a:xfrm>
      </p:grpSpPr>
      <p:sp>
        <p:nvSpPr>
          <p:cNvPr id="3073" name="Google Shape;3073;g6d320c46c7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4" name="Google Shape;3074;g6d320c46c7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AdobeStock_</a:t>
            </a:r>
            <a:r>
              <a:rPr lang="en" sz="1050">
                <a:solidFill>
                  <a:schemeClr val="dk1"/>
                </a:solidFill>
                <a:uFill>
                  <a:noFill/>
                </a:uFill>
                <a:hlinkClick r:id="rId2"/>
              </a:rPr>
              <a:t>125741492</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3" name="Shape 3553"/>
        <p:cNvGrpSpPr/>
        <p:nvPr/>
      </p:nvGrpSpPr>
      <p:grpSpPr>
        <a:xfrm>
          <a:off x="0" y="0"/>
          <a:ext cx="0" cy="0"/>
          <a:chOff x="0" y="0"/>
          <a:chExt cx="0" cy="0"/>
        </a:xfrm>
      </p:grpSpPr>
      <p:sp>
        <p:nvSpPr>
          <p:cNvPr id="3554" name="Google Shape;3554;g7672c2213d_5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5" name="Google Shape;3555;g7672c2213d_5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0" name="Shape 3560"/>
        <p:cNvGrpSpPr/>
        <p:nvPr/>
      </p:nvGrpSpPr>
      <p:grpSpPr>
        <a:xfrm>
          <a:off x="0" y="0"/>
          <a:ext cx="0" cy="0"/>
          <a:chOff x="0" y="0"/>
          <a:chExt cx="0" cy="0"/>
        </a:xfrm>
      </p:grpSpPr>
      <p:sp>
        <p:nvSpPr>
          <p:cNvPr id="3561" name="Google Shape;3561;g7672c2213d_5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2" name="Google Shape;3562;g7672c2213d_5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7" name="Shape 3567"/>
        <p:cNvGrpSpPr/>
        <p:nvPr/>
      </p:nvGrpSpPr>
      <p:grpSpPr>
        <a:xfrm>
          <a:off x="0" y="0"/>
          <a:ext cx="0" cy="0"/>
          <a:chOff x="0" y="0"/>
          <a:chExt cx="0" cy="0"/>
        </a:xfrm>
      </p:grpSpPr>
      <p:sp>
        <p:nvSpPr>
          <p:cNvPr id="3568" name="Google Shape;3568;g7672c2213d_5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9" name="Google Shape;3569;g7672c2213d_5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4" name="Shape 3574"/>
        <p:cNvGrpSpPr/>
        <p:nvPr/>
      </p:nvGrpSpPr>
      <p:grpSpPr>
        <a:xfrm>
          <a:off x="0" y="0"/>
          <a:ext cx="0" cy="0"/>
          <a:chOff x="0" y="0"/>
          <a:chExt cx="0" cy="0"/>
        </a:xfrm>
      </p:grpSpPr>
      <p:sp>
        <p:nvSpPr>
          <p:cNvPr id="3575" name="Google Shape;3575;g549dc7abb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6" name="Google Shape;3576;g549dc7abb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0" name="Shape 3580"/>
        <p:cNvGrpSpPr/>
        <p:nvPr/>
      </p:nvGrpSpPr>
      <p:grpSpPr>
        <a:xfrm>
          <a:off x="0" y="0"/>
          <a:ext cx="0" cy="0"/>
          <a:chOff x="0" y="0"/>
          <a:chExt cx="0" cy="0"/>
        </a:xfrm>
      </p:grpSpPr>
      <p:sp>
        <p:nvSpPr>
          <p:cNvPr id="3581" name="Google Shape;3581;g6d320c521e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2" name="Google Shape;3582;g6d320c521e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Screengrab: from </a:t>
            </a:r>
            <a:r>
              <a:rPr i="1" lang="en" sz="900" u="sng">
                <a:solidFill>
                  <a:schemeClr val="hlink"/>
                </a:solidFill>
                <a:latin typeface="Roboto"/>
                <a:ea typeface="Roboto"/>
                <a:cs typeface="Roboto"/>
                <a:sym typeface="Roboto"/>
                <a:hlinkClick r:id="rId2"/>
              </a:rPr>
              <a:t>https://cybermap.kaspersky.com/</a:t>
            </a:r>
            <a:endParaRPr i="1" sz="900">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9" name="Shape 3589"/>
        <p:cNvGrpSpPr/>
        <p:nvPr/>
      </p:nvGrpSpPr>
      <p:grpSpPr>
        <a:xfrm>
          <a:off x="0" y="0"/>
          <a:ext cx="0" cy="0"/>
          <a:chOff x="0" y="0"/>
          <a:chExt cx="0" cy="0"/>
        </a:xfrm>
      </p:grpSpPr>
      <p:sp>
        <p:nvSpPr>
          <p:cNvPr id="3590" name="Google Shape;3590;g6d320c521e_0_4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6d320c521e_0_4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latin typeface="Roboto"/>
                <a:ea typeface="Roboto"/>
                <a:cs typeface="Roboto"/>
                <a:sym typeface="Roboto"/>
              </a:rPr>
              <a:t>Image Source: Screen grab from </a:t>
            </a:r>
            <a:r>
              <a:rPr i="1" lang="en" sz="900" u="sng">
                <a:solidFill>
                  <a:srgbClr val="0000FF"/>
                </a:solidFill>
                <a:latin typeface="Roboto"/>
                <a:ea typeface="Roboto"/>
                <a:cs typeface="Roboto"/>
                <a:sym typeface="Roboto"/>
                <a:hlinkClick r:id="rId2"/>
              </a:rPr>
              <a:t>https://threatmap.fortiguard.com/</a:t>
            </a:r>
            <a:endParaRPr i="1" sz="900">
              <a:solidFill>
                <a:srgbClr val="0000FF"/>
              </a:solidFill>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0" name="Shape 3600"/>
        <p:cNvGrpSpPr/>
        <p:nvPr/>
      </p:nvGrpSpPr>
      <p:grpSpPr>
        <a:xfrm>
          <a:off x="0" y="0"/>
          <a:ext cx="0" cy="0"/>
          <a:chOff x="0" y="0"/>
          <a:chExt cx="0" cy="0"/>
        </a:xfrm>
      </p:grpSpPr>
      <p:sp>
        <p:nvSpPr>
          <p:cNvPr id="3601" name="Google Shape;3601;g549dc7abb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2" name="Google Shape;3602;g549dc7abb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6" name="Shape 3606"/>
        <p:cNvGrpSpPr/>
        <p:nvPr/>
      </p:nvGrpSpPr>
      <p:grpSpPr>
        <a:xfrm>
          <a:off x="0" y="0"/>
          <a:ext cx="0" cy="0"/>
          <a:chOff x="0" y="0"/>
          <a:chExt cx="0" cy="0"/>
        </a:xfrm>
      </p:grpSpPr>
      <p:sp>
        <p:nvSpPr>
          <p:cNvPr id="3607" name="Google Shape;3607;g6d320c521e_0_4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8" name="Google Shape;3608;g6d320c521e_0_4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4" name="Shape 3614"/>
        <p:cNvGrpSpPr/>
        <p:nvPr/>
      </p:nvGrpSpPr>
      <p:grpSpPr>
        <a:xfrm>
          <a:off x="0" y="0"/>
          <a:ext cx="0" cy="0"/>
          <a:chOff x="0" y="0"/>
          <a:chExt cx="0" cy="0"/>
        </a:xfrm>
      </p:grpSpPr>
      <p:sp>
        <p:nvSpPr>
          <p:cNvPr id="3615" name="Google Shape;3615;g549dc7abb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6" name="Google Shape;3616;g549dc7abb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0" name="Shape 3620"/>
        <p:cNvGrpSpPr/>
        <p:nvPr/>
      </p:nvGrpSpPr>
      <p:grpSpPr>
        <a:xfrm>
          <a:off x="0" y="0"/>
          <a:ext cx="0" cy="0"/>
          <a:chOff x="0" y="0"/>
          <a:chExt cx="0" cy="0"/>
        </a:xfrm>
      </p:grpSpPr>
      <p:sp>
        <p:nvSpPr>
          <p:cNvPr id="3621" name="Google Shape;3621;g7672c221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7672c221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1" name="Shape 3081"/>
        <p:cNvGrpSpPr/>
        <p:nvPr/>
      </p:nvGrpSpPr>
      <p:grpSpPr>
        <a:xfrm>
          <a:off x="0" y="0"/>
          <a:ext cx="0" cy="0"/>
          <a:chOff x="0" y="0"/>
          <a:chExt cx="0" cy="0"/>
        </a:xfrm>
      </p:grpSpPr>
      <p:sp>
        <p:nvSpPr>
          <p:cNvPr id="3082" name="Google Shape;3082;g590fa0c271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3" name="Google Shape;3083;g590fa0c271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6" name="Shape 3626"/>
        <p:cNvGrpSpPr/>
        <p:nvPr/>
      </p:nvGrpSpPr>
      <p:grpSpPr>
        <a:xfrm>
          <a:off x="0" y="0"/>
          <a:ext cx="0" cy="0"/>
          <a:chOff x="0" y="0"/>
          <a:chExt cx="0" cy="0"/>
        </a:xfrm>
      </p:grpSpPr>
      <p:sp>
        <p:nvSpPr>
          <p:cNvPr id="3627" name="Google Shape;3627;g6cad64124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8" name="Google Shape;3628;g6cad64124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shutterstock_1055364239</a:t>
            </a:r>
            <a:endParaRPr i="1" sz="900">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6" name="Shape 3636"/>
        <p:cNvGrpSpPr/>
        <p:nvPr/>
      </p:nvGrpSpPr>
      <p:grpSpPr>
        <a:xfrm>
          <a:off x="0" y="0"/>
          <a:ext cx="0" cy="0"/>
          <a:chOff x="0" y="0"/>
          <a:chExt cx="0" cy="0"/>
        </a:xfrm>
      </p:grpSpPr>
      <p:sp>
        <p:nvSpPr>
          <p:cNvPr id="3637" name="Google Shape;3637;g6d320c521e_0_5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8" name="Google Shape;3638;g6d320c521e_0_5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1" name="Shape 3651"/>
        <p:cNvGrpSpPr/>
        <p:nvPr/>
      </p:nvGrpSpPr>
      <p:grpSpPr>
        <a:xfrm>
          <a:off x="0" y="0"/>
          <a:ext cx="0" cy="0"/>
          <a:chOff x="0" y="0"/>
          <a:chExt cx="0" cy="0"/>
        </a:xfrm>
      </p:grpSpPr>
      <p:sp>
        <p:nvSpPr>
          <p:cNvPr id="3652" name="Google Shape;3652;g549dc7a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3" name="Google Shape;3653;g549dc7a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8" name="Shape 3658"/>
        <p:cNvGrpSpPr/>
        <p:nvPr/>
      </p:nvGrpSpPr>
      <p:grpSpPr>
        <a:xfrm>
          <a:off x="0" y="0"/>
          <a:ext cx="0" cy="0"/>
          <a:chOff x="0" y="0"/>
          <a:chExt cx="0" cy="0"/>
        </a:xfrm>
      </p:grpSpPr>
      <p:sp>
        <p:nvSpPr>
          <p:cNvPr id="3659" name="Google Shape;3659;g549dc7abb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0" name="Google Shape;3660;g549dc7abb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7" name="Shape 3667"/>
        <p:cNvGrpSpPr/>
        <p:nvPr/>
      </p:nvGrpSpPr>
      <p:grpSpPr>
        <a:xfrm>
          <a:off x="0" y="0"/>
          <a:ext cx="0" cy="0"/>
          <a:chOff x="0" y="0"/>
          <a:chExt cx="0" cy="0"/>
        </a:xfrm>
      </p:grpSpPr>
      <p:sp>
        <p:nvSpPr>
          <p:cNvPr id="3668" name="Google Shape;3668;g7672c221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9" name="Google Shape;3669;g7672c221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6" name="Shape 3676"/>
        <p:cNvGrpSpPr/>
        <p:nvPr/>
      </p:nvGrpSpPr>
      <p:grpSpPr>
        <a:xfrm>
          <a:off x="0" y="0"/>
          <a:ext cx="0" cy="0"/>
          <a:chOff x="0" y="0"/>
          <a:chExt cx="0" cy="0"/>
        </a:xfrm>
      </p:grpSpPr>
      <p:sp>
        <p:nvSpPr>
          <p:cNvPr id="3677" name="Google Shape;3677;g7672c2213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8" name="Google Shape;3678;g7672c2213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7" name="Shape 3687"/>
        <p:cNvGrpSpPr/>
        <p:nvPr/>
      </p:nvGrpSpPr>
      <p:grpSpPr>
        <a:xfrm>
          <a:off x="0" y="0"/>
          <a:ext cx="0" cy="0"/>
          <a:chOff x="0" y="0"/>
          <a:chExt cx="0" cy="0"/>
        </a:xfrm>
      </p:grpSpPr>
      <p:sp>
        <p:nvSpPr>
          <p:cNvPr id="3688" name="Google Shape;3688;g549dc7abb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9" name="Google Shape;3689;g549dc7abb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3" name="Shape 3693"/>
        <p:cNvGrpSpPr/>
        <p:nvPr/>
      </p:nvGrpSpPr>
      <p:grpSpPr>
        <a:xfrm>
          <a:off x="0" y="0"/>
          <a:ext cx="0" cy="0"/>
          <a:chOff x="0" y="0"/>
          <a:chExt cx="0" cy="0"/>
        </a:xfrm>
      </p:grpSpPr>
      <p:sp>
        <p:nvSpPr>
          <p:cNvPr id="3694" name="Google Shape;3694;g6d320c521e_0_4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5" name="Google Shape;3695;g6d320c521e_0_4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latin typeface="Roboto"/>
                <a:ea typeface="Roboto"/>
                <a:cs typeface="Roboto"/>
                <a:sym typeface="Roboto"/>
              </a:rPr>
              <a:t>Image source: AdobeStock_56885471</a:t>
            </a:r>
            <a:endParaRPr sz="9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9" name="Shape 3699"/>
        <p:cNvGrpSpPr/>
        <p:nvPr/>
      </p:nvGrpSpPr>
      <p:grpSpPr>
        <a:xfrm>
          <a:off x="0" y="0"/>
          <a:ext cx="0" cy="0"/>
          <a:chOff x="0" y="0"/>
          <a:chExt cx="0" cy="0"/>
        </a:xfrm>
      </p:grpSpPr>
      <p:sp>
        <p:nvSpPr>
          <p:cNvPr id="3700" name="Google Shape;3700;g6cad6412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1" name="Google Shape;3701;g6cad64124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5" name="Shape 3705"/>
        <p:cNvGrpSpPr/>
        <p:nvPr/>
      </p:nvGrpSpPr>
      <p:grpSpPr>
        <a:xfrm>
          <a:off x="0" y="0"/>
          <a:ext cx="0" cy="0"/>
          <a:chOff x="0" y="0"/>
          <a:chExt cx="0" cy="0"/>
        </a:xfrm>
      </p:grpSpPr>
      <p:sp>
        <p:nvSpPr>
          <p:cNvPr id="3706" name="Google Shape;3706;g6d320c521e_0_5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7" name="Google Shape;3707;g6d320c521e_0_5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2" name="Shape 3102"/>
        <p:cNvGrpSpPr/>
        <p:nvPr/>
      </p:nvGrpSpPr>
      <p:grpSpPr>
        <a:xfrm>
          <a:off x="0" y="0"/>
          <a:ext cx="0" cy="0"/>
          <a:chOff x="0" y="0"/>
          <a:chExt cx="0" cy="0"/>
        </a:xfrm>
      </p:grpSpPr>
      <p:sp>
        <p:nvSpPr>
          <p:cNvPr id="3103" name="Google Shape;3103;g590fa0c271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590fa0c271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9" name="Shape 3719"/>
        <p:cNvGrpSpPr/>
        <p:nvPr/>
      </p:nvGrpSpPr>
      <p:grpSpPr>
        <a:xfrm>
          <a:off x="0" y="0"/>
          <a:ext cx="0" cy="0"/>
          <a:chOff x="0" y="0"/>
          <a:chExt cx="0" cy="0"/>
        </a:xfrm>
      </p:grpSpPr>
      <p:sp>
        <p:nvSpPr>
          <p:cNvPr id="3720" name="Google Shape;3720;g6cad64124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1" name="Google Shape;3721;g6cad64124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4" name="Shape 3744"/>
        <p:cNvGrpSpPr/>
        <p:nvPr/>
      </p:nvGrpSpPr>
      <p:grpSpPr>
        <a:xfrm>
          <a:off x="0" y="0"/>
          <a:ext cx="0" cy="0"/>
          <a:chOff x="0" y="0"/>
          <a:chExt cx="0" cy="0"/>
        </a:xfrm>
      </p:grpSpPr>
      <p:sp>
        <p:nvSpPr>
          <p:cNvPr id="3745" name="Google Shape;3745;g6cad64124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6" name="Google Shape;3746;g6cad64124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9" name="Shape 3759"/>
        <p:cNvGrpSpPr/>
        <p:nvPr/>
      </p:nvGrpSpPr>
      <p:grpSpPr>
        <a:xfrm>
          <a:off x="0" y="0"/>
          <a:ext cx="0" cy="0"/>
          <a:chOff x="0" y="0"/>
          <a:chExt cx="0" cy="0"/>
        </a:xfrm>
      </p:grpSpPr>
      <p:sp>
        <p:nvSpPr>
          <p:cNvPr id="3760" name="Google Shape;3760;g7672c2213d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1" name="Google Shape;3761;g7672c2213d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4" name="Shape 3774"/>
        <p:cNvGrpSpPr/>
        <p:nvPr/>
      </p:nvGrpSpPr>
      <p:grpSpPr>
        <a:xfrm>
          <a:off x="0" y="0"/>
          <a:ext cx="0" cy="0"/>
          <a:chOff x="0" y="0"/>
          <a:chExt cx="0" cy="0"/>
        </a:xfrm>
      </p:grpSpPr>
      <p:sp>
        <p:nvSpPr>
          <p:cNvPr id="3775" name="Google Shape;3775;g7672c2213d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6" name="Google Shape;3776;g7672c2213d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9" name="Shape 3789"/>
        <p:cNvGrpSpPr/>
        <p:nvPr/>
      </p:nvGrpSpPr>
      <p:grpSpPr>
        <a:xfrm>
          <a:off x="0" y="0"/>
          <a:ext cx="0" cy="0"/>
          <a:chOff x="0" y="0"/>
          <a:chExt cx="0" cy="0"/>
        </a:xfrm>
      </p:grpSpPr>
      <p:sp>
        <p:nvSpPr>
          <p:cNvPr id="3790" name="Google Shape;3790;g6cad64124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1" name="Google Shape;3791;g6cad64124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6" name="Shape 3796"/>
        <p:cNvGrpSpPr/>
        <p:nvPr/>
      </p:nvGrpSpPr>
      <p:grpSpPr>
        <a:xfrm>
          <a:off x="0" y="0"/>
          <a:ext cx="0" cy="0"/>
          <a:chOff x="0" y="0"/>
          <a:chExt cx="0" cy="0"/>
        </a:xfrm>
      </p:grpSpPr>
      <p:sp>
        <p:nvSpPr>
          <p:cNvPr id="3797" name="Google Shape;3797;g6cad64124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6cad64124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4" name="Shape 3804"/>
        <p:cNvGrpSpPr/>
        <p:nvPr/>
      </p:nvGrpSpPr>
      <p:grpSpPr>
        <a:xfrm>
          <a:off x="0" y="0"/>
          <a:ext cx="0" cy="0"/>
          <a:chOff x="0" y="0"/>
          <a:chExt cx="0" cy="0"/>
        </a:xfrm>
      </p:grpSpPr>
      <p:sp>
        <p:nvSpPr>
          <p:cNvPr id="3805" name="Google Shape;3805;g6cad64124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6" name="Google Shape;3806;g6cad64124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0" name="Shape 3810"/>
        <p:cNvGrpSpPr/>
        <p:nvPr/>
      </p:nvGrpSpPr>
      <p:grpSpPr>
        <a:xfrm>
          <a:off x="0" y="0"/>
          <a:ext cx="0" cy="0"/>
          <a:chOff x="0" y="0"/>
          <a:chExt cx="0" cy="0"/>
        </a:xfrm>
      </p:grpSpPr>
      <p:sp>
        <p:nvSpPr>
          <p:cNvPr id="3811" name="Google Shape;3811;g6cad64124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2" name="Google Shape;3812;g6cad64124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8" name="Shape 3818"/>
        <p:cNvGrpSpPr/>
        <p:nvPr/>
      </p:nvGrpSpPr>
      <p:grpSpPr>
        <a:xfrm>
          <a:off x="0" y="0"/>
          <a:ext cx="0" cy="0"/>
          <a:chOff x="0" y="0"/>
          <a:chExt cx="0" cy="0"/>
        </a:xfrm>
      </p:grpSpPr>
      <p:sp>
        <p:nvSpPr>
          <p:cNvPr id="3819" name="Google Shape;3819;g6cad64124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0" name="Google Shape;3820;g6cad64124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8" name="Shape 3838"/>
        <p:cNvGrpSpPr/>
        <p:nvPr/>
      </p:nvGrpSpPr>
      <p:grpSpPr>
        <a:xfrm>
          <a:off x="0" y="0"/>
          <a:ext cx="0" cy="0"/>
          <a:chOff x="0" y="0"/>
          <a:chExt cx="0" cy="0"/>
        </a:xfrm>
      </p:grpSpPr>
      <p:sp>
        <p:nvSpPr>
          <p:cNvPr id="3839" name="Google Shape;3839;g6d320c521e_0_5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0" name="Google Shape;3840;g6d320c521e_0_5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1" name="Shape 3121"/>
        <p:cNvGrpSpPr/>
        <p:nvPr/>
      </p:nvGrpSpPr>
      <p:grpSpPr>
        <a:xfrm>
          <a:off x="0" y="0"/>
          <a:ext cx="0" cy="0"/>
          <a:chOff x="0" y="0"/>
          <a:chExt cx="0" cy="0"/>
        </a:xfrm>
      </p:grpSpPr>
      <p:sp>
        <p:nvSpPr>
          <p:cNvPr id="3122" name="Google Shape;3122;g6d320c52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6d320c52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4" name="Shape 3884"/>
        <p:cNvGrpSpPr/>
        <p:nvPr/>
      </p:nvGrpSpPr>
      <p:grpSpPr>
        <a:xfrm>
          <a:off x="0" y="0"/>
          <a:ext cx="0" cy="0"/>
          <a:chOff x="0" y="0"/>
          <a:chExt cx="0" cy="0"/>
        </a:xfrm>
      </p:grpSpPr>
      <p:sp>
        <p:nvSpPr>
          <p:cNvPr id="3885" name="Google Shape;3885;g6cad641244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6" name="Google Shape;3886;g6cad641244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ARCADE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2" name="Shape 3132"/>
        <p:cNvGrpSpPr/>
        <p:nvPr/>
      </p:nvGrpSpPr>
      <p:grpSpPr>
        <a:xfrm>
          <a:off x="0" y="0"/>
          <a:ext cx="0" cy="0"/>
          <a:chOff x="0" y="0"/>
          <a:chExt cx="0" cy="0"/>
        </a:xfrm>
      </p:grpSpPr>
      <p:sp>
        <p:nvSpPr>
          <p:cNvPr id="3133" name="Google Shape;3133;g590fa0c271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590fa0c271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shutterstock_231597421</a:t>
            </a:r>
            <a:endParaRPr i="1" sz="9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2" name="Shape 3142"/>
        <p:cNvGrpSpPr/>
        <p:nvPr/>
      </p:nvGrpSpPr>
      <p:grpSpPr>
        <a:xfrm>
          <a:off x="0" y="0"/>
          <a:ext cx="0" cy="0"/>
          <a:chOff x="0" y="0"/>
          <a:chExt cx="0" cy="0"/>
        </a:xfrm>
      </p:grpSpPr>
      <p:sp>
        <p:nvSpPr>
          <p:cNvPr id="3143" name="Google Shape;3143;g6d320c521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6d320c521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90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3.png"/><Relationship Id="rId3" Type="http://schemas.openxmlformats.org/officeDocument/2006/relationships/image" Target="../media/image211.png"/><Relationship Id="rId4" Type="http://schemas.openxmlformats.org/officeDocument/2006/relationships/image" Target="../media/image20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3.png"/><Relationship Id="rId3" Type="http://schemas.openxmlformats.org/officeDocument/2006/relationships/image" Target="../media/image211.png"/><Relationship Id="rId4" Type="http://schemas.openxmlformats.org/officeDocument/2006/relationships/image" Target="../media/image20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3.png"/><Relationship Id="rId3" Type="http://schemas.openxmlformats.org/officeDocument/2006/relationships/image" Target="../media/image211.png"/><Relationship Id="rId4" Type="http://schemas.openxmlformats.org/officeDocument/2006/relationships/image" Target="../media/image20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3.png"/><Relationship Id="rId3" Type="http://schemas.openxmlformats.org/officeDocument/2006/relationships/image" Target="../media/image211.png"/><Relationship Id="rId4" Type="http://schemas.openxmlformats.org/officeDocument/2006/relationships/image" Target="../media/image20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5.png"/><Relationship Id="rId4" Type="http://schemas.openxmlformats.org/officeDocument/2006/relationships/image" Target="../media/image6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5.png"/><Relationship Id="rId3" Type="http://schemas.openxmlformats.org/officeDocument/2006/relationships/image" Target="../media/image20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 Id="rId3" Type="http://schemas.openxmlformats.org/officeDocument/2006/relationships/image" Target="../media/image21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 Id="rId3" Type="http://schemas.openxmlformats.org/officeDocument/2006/relationships/image" Target="../media/image225.png"/><Relationship Id="rId4" Type="http://schemas.openxmlformats.org/officeDocument/2006/relationships/image" Target="../media/image25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 Id="rId3" Type="http://schemas.openxmlformats.org/officeDocument/2006/relationships/image" Target="../media/image225.png"/><Relationship Id="rId4" Type="http://schemas.openxmlformats.org/officeDocument/2006/relationships/image" Target="../media/image21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 Id="rId3" Type="http://schemas.openxmlformats.org/officeDocument/2006/relationships/image" Target="../media/image274.png"/><Relationship Id="rId4" Type="http://schemas.openxmlformats.org/officeDocument/2006/relationships/image" Target="../media/image22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2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7.png"/><Relationship Id="rId3" Type="http://schemas.openxmlformats.org/officeDocument/2006/relationships/image" Target="../media/image221.png"/><Relationship Id="rId4" Type="http://schemas.openxmlformats.org/officeDocument/2006/relationships/image" Target="../media/image2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5.png"/><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4.png"/><Relationship Id="rId3" Type="http://schemas.openxmlformats.org/officeDocument/2006/relationships/image" Target="../media/image223.png"/><Relationship Id="rId4" Type="http://schemas.openxmlformats.org/officeDocument/2006/relationships/image" Target="../media/image227.png"/><Relationship Id="rId5" Type="http://schemas.openxmlformats.org/officeDocument/2006/relationships/image" Target="../media/image22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8.png"/><Relationship Id="rId3" Type="http://schemas.openxmlformats.org/officeDocument/2006/relationships/image" Target="../media/image232.png"/><Relationship Id="rId4" Type="http://schemas.openxmlformats.org/officeDocument/2006/relationships/image" Target="../media/image230.png"/><Relationship Id="rId5" Type="http://schemas.openxmlformats.org/officeDocument/2006/relationships/image" Target="../media/image23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9.png"/><Relationship Id="rId3" Type="http://schemas.openxmlformats.org/officeDocument/2006/relationships/image" Target="../media/image233.png"/><Relationship Id="rId4" Type="http://schemas.openxmlformats.org/officeDocument/2006/relationships/image" Target="../media/image235.png"/><Relationship Id="rId5" Type="http://schemas.openxmlformats.org/officeDocument/2006/relationships/image" Target="../media/image234.png"/><Relationship Id="rId6" Type="http://schemas.openxmlformats.org/officeDocument/2006/relationships/image" Target="../media/image23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9.png"/><Relationship Id="rId3" Type="http://schemas.openxmlformats.org/officeDocument/2006/relationships/image" Target="../media/image237.png"/><Relationship Id="rId4" Type="http://schemas.openxmlformats.org/officeDocument/2006/relationships/image" Target="../media/image235.png"/><Relationship Id="rId5" Type="http://schemas.openxmlformats.org/officeDocument/2006/relationships/image" Target="../media/image239.png"/><Relationship Id="rId6" Type="http://schemas.openxmlformats.org/officeDocument/2006/relationships/image" Target="../media/image23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8.png"/><Relationship Id="rId3" Type="http://schemas.openxmlformats.org/officeDocument/2006/relationships/image" Target="../media/image241.png"/><Relationship Id="rId4" Type="http://schemas.openxmlformats.org/officeDocument/2006/relationships/image" Target="../media/image244.png"/><Relationship Id="rId5" Type="http://schemas.openxmlformats.org/officeDocument/2006/relationships/image" Target="../media/image24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7.png"/><Relationship Id="rId3" Type="http://schemas.openxmlformats.org/officeDocument/2006/relationships/image" Target="../media/image243.png"/><Relationship Id="rId4" Type="http://schemas.openxmlformats.org/officeDocument/2006/relationships/image" Target="../media/image245.png"/><Relationship Id="rId5" Type="http://schemas.openxmlformats.org/officeDocument/2006/relationships/image" Target="../media/image246.png"/><Relationship Id="rId6" Type="http://schemas.openxmlformats.org/officeDocument/2006/relationships/image" Target="../media/image248.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9.png"/><Relationship Id="rId3" Type="http://schemas.openxmlformats.org/officeDocument/2006/relationships/image" Target="../media/image249.png"/><Relationship Id="rId4" Type="http://schemas.openxmlformats.org/officeDocument/2006/relationships/image" Target="../media/image250.png"/><Relationship Id="rId5" Type="http://schemas.openxmlformats.org/officeDocument/2006/relationships/image" Target="../media/image25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3.png"/><Relationship Id="rId3" Type="http://schemas.openxmlformats.org/officeDocument/2006/relationships/image" Target="../media/image252.png"/><Relationship Id="rId4" Type="http://schemas.openxmlformats.org/officeDocument/2006/relationships/image" Target="../media/image258.png"/><Relationship Id="rId5" Type="http://schemas.openxmlformats.org/officeDocument/2006/relationships/image" Target="../media/image260.png"/><Relationship Id="rId6" Type="http://schemas.openxmlformats.org/officeDocument/2006/relationships/image" Target="../media/image262.png"/><Relationship Id="rId7" Type="http://schemas.openxmlformats.org/officeDocument/2006/relationships/image" Target="../media/image26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7.png"/><Relationship Id="rId3" Type="http://schemas.openxmlformats.org/officeDocument/2006/relationships/image" Target="../media/image270.png"/><Relationship Id="rId4" Type="http://schemas.openxmlformats.org/officeDocument/2006/relationships/image" Target="../media/image263.png"/><Relationship Id="rId5" Type="http://schemas.openxmlformats.org/officeDocument/2006/relationships/image" Target="../media/image269.png"/><Relationship Id="rId6" Type="http://schemas.openxmlformats.org/officeDocument/2006/relationships/image" Target="../media/image268.png"/><Relationship Id="rId7" Type="http://schemas.openxmlformats.org/officeDocument/2006/relationships/image" Target="../media/image25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9.png"/><Relationship Id="rId3" Type="http://schemas.openxmlformats.org/officeDocument/2006/relationships/image" Target="../media/image264.png"/><Relationship Id="rId4" Type="http://schemas.openxmlformats.org/officeDocument/2006/relationships/image" Target="../media/image267.png"/><Relationship Id="rId5" Type="http://schemas.openxmlformats.org/officeDocument/2006/relationships/image" Target="../media/image26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5.png"/><Relationship Id="rId3" Type="http://schemas.openxmlformats.org/officeDocument/2006/relationships/image" Target="../media/image275.png"/><Relationship Id="rId4" Type="http://schemas.openxmlformats.org/officeDocument/2006/relationships/image" Target="../media/image276.png"/><Relationship Id="rId5" Type="http://schemas.openxmlformats.org/officeDocument/2006/relationships/image" Target="../media/image271.png"/><Relationship Id="rId6" Type="http://schemas.openxmlformats.org/officeDocument/2006/relationships/image" Target="../media/image272.png"/><Relationship Id="rId7" Type="http://schemas.openxmlformats.org/officeDocument/2006/relationships/image" Target="../media/image280.png"/><Relationship Id="rId8" Type="http://schemas.openxmlformats.org/officeDocument/2006/relationships/image" Target="../media/image27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7.png"/><Relationship Id="rId3" Type="http://schemas.openxmlformats.org/officeDocument/2006/relationships/image" Target="../media/image278.png"/><Relationship Id="rId4" Type="http://schemas.openxmlformats.org/officeDocument/2006/relationships/image" Target="../media/image282.png"/><Relationship Id="rId5" Type="http://schemas.openxmlformats.org/officeDocument/2006/relationships/image" Target="../media/image281.png"/><Relationship Id="rId6" Type="http://schemas.openxmlformats.org/officeDocument/2006/relationships/image" Target="../media/image286.png"/><Relationship Id="rId7" Type="http://schemas.openxmlformats.org/officeDocument/2006/relationships/image" Target="../media/image279.png"/><Relationship Id="rId8" Type="http://schemas.openxmlformats.org/officeDocument/2006/relationships/image" Target="../media/image28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9.png"/><Relationship Id="rId3" Type="http://schemas.openxmlformats.org/officeDocument/2006/relationships/image" Target="../media/image284.png"/><Relationship Id="rId4" Type="http://schemas.openxmlformats.org/officeDocument/2006/relationships/image" Target="../media/image283.png"/><Relationship Id="rId5" Type="http://schemas.openxmlformats.org/officeDocument/2006/relationships/image" Target="../media/image288.png"/><Relationship Id="rId6" Type="http://schemas.openxmlformats.org/officeDocument/2006/relationships/image" Target="../media/image29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9.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0.png"/><Relationship Id="rId3" Type="http://schemas.openxmlformats.org/officeDocument/2006/relationships/image" Target="../media/image287.png"/><Relationship Id="rId4" Type="http://schemas.openxmlformats.org/officeDocument/2006/relationships/image" Target="../media/image294.png"/><Relationship Id="rId9" Type="http://schemas.openxmlformats.org/officeDocument/2006/relationships/image" Target="../media/image300.png"/><Relationship Id="rId5" Type="http://schemas.openxmlformats.org/officeDocument/2006/relationships/image" Target="../media/image289.png"/><Relationship Id="rId6" Type="http://schemas.openxmlformats.org/officeDocument/2006/relationships/image" Target="../media/image291.png"/><Relationship Id="rId7" Type="http://schemas.openxmlformats.org/officeDocument/2006/relationships/image" Target="../media/image293.png"/><Relationship Id="rId8" Type="http://schemas.openxmlformats.org/officeDocument/2006/relationships/image" Target="../media/image29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7.png"/><Relationship Id="rId3" Type="http://schemas.openxmlformats.org/officeDocument/2006/relationships/image" Target="../media/image301.png"/><Relationship Id="rId4" Type="http://schemas.openxmlformats.org/officeDocument/2006/relationships/image" Target="../media/image304.png"/><Relationship Id="rId9" Type="http://schemas.openxmlformats.org/officeDocument/2006/relationships/image" Target="../media/image303.png"/><Relationship Id="rId5" Type="http://schemas.openxmlformats.org/officeDocument/2006/relationships/image" Target="../media/image302.png"/><Relationship Id="rId6" Type="http://schemas.openxmlformats.org/officeDocument/2006/relationships/image" Target="../media/image299.png"/><Relationship Id="rId7" Type="http://schemas.openxmlformats.org/officeDocument/2006/relationships/image" Target="../media/image305.png"/><Relationship Id="rId8" Type="http://schemas.openxmlformats.org/officeDocument/2006/relationships/image" Target="../media/image29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0.png"/><Relationship Id="rId3" Type="http://schemas.openxmlformats.org/officeDocument/2006/relationships/image" Target="../media/image32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9.png"/><Relationship Id="rId3" Type="http://schemas.openxmlformats.org/officeDocument/2006/relationships/image" Target="../media/image3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05.png"/><Relationship Id="rId4" Type="http://schemas.openxmlformats.org/officeDocument/2006/relationships/image" Target="../media/image7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4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51.png"/><Relationship Id="rId7"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6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5.png"/><Relationship Id="rId4" Type="http://schemas.openxmlformats.org/officeDocument/2006/relationships/image" Target="../media/image74.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1.png"/><Relationship Id="rId8" Type="http://schemas.openxmlformats.org/officeDocument/2006/relationships/image" Target="../media/image7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0.png"/><Relationship Id="rId4" Type="http://schemas.openxmlformats.org/officeDocument/2006/relationships/image" Target="../media/image77.png"/><Relationship Id="rId5" Type="http://schemas.openxmlformats.org/officeDocument/2006/relationships/image" Target="../media/image81.png"/><Relationship Id="rId6" Type="http://schemas.openxmlformats.org/officeDocument/2006/relationships/image" Target="../media/image8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78.png"/><Relationship Id="rId4" Type="http://schemas.openxmlformats.org/officeDocument/2006/relationships/image" Target="../media/image82.png"/><Relationship Id="rId9"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85.png"/><Relationship Id="rId7" Type="http://schemas.openxmlformats.org/officeDocument/2006/relationships/image" Target="../media/image92.png"/><Relationship Id="rId8" Type="http://schemas.openxmlformats.org/officeDocument/2006/relationships/image" Target="../media/image9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6.png"/><Relationship Id="rId4" Type="http://schemas.openxmlformats.org/officeDocument/2006/relationships/image" Target="../media/image87.png"/><Relationship Id="rId9" Type="http://schemas.openxmlformats.org/officeDocument/2006/relationships/image" Target="../media/image91.png"/><Relationship Id="rId5" Type="http://schemas.openxmlformats.org/officeDocument/2006/relationships/image" Target="../media/image90.png"/><Relationship Id="rId6" Type="http://schemas.openxmlformats.org/officeDocument/2006/relationships/image" Target="../media/image94.png"/><Relationship Id="rId7" Type="http://schemas.openxmlformats.org/officeDocument/2006/relationships/image" Target="../media/image89.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2.png"/><Relationship Id="rId3" Type="http://schemas.openxmlformats.org/officeDocument/2006/relationships/image" Target="../media/image1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2.png"/><Relationship Id="rId3"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07.png"/><Relationship Id="rId4" Type="http://schemas.openxmlformats.org/officeDocument/2006/relationships/image" Target="../media/image9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07.png"/><Relationship Id="rId4" Type="http://schemas.openxmlformats.org/officeDocument/2006/relationships/image" Target="../media/image9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07.png"/><Relationship Id="rId4" Type="http://schemas.openxmlformats.org/officeDocument/2006/relationships/image" Target="../media/image9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07.png"/><Relationship Id="rId4" Type="http://schemas.openxmlformats.org/officeDocument/2006/relationships/image" Target="../media/image10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7.png"/><Relationship Id="rId3" Type="http://schemas.openxmlformats.org/officeDocument/2006/relationships/image" Target="../media/image10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46.png"/><Relationship Id="rId4" Type="http://schemas.openxmlformats.org/officeDocument/2006/relationships/image" Target="../media/image15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46.png"/><Relationship Id="rId4" Type="http://schemas.openxmlformats.org/officeDocument/2006/relationships/image" Target="../media/image1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204.png"/><Relationship Id="rId4" Type="http://schemas.openxmlformats.org/officeDocument/2006/relationships/image" Target="../media/image14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6.png"/><Relationship Id="rId4" Type="http://schemas.openxmlformats.org/officeDocument/2006/relationships/image" Target="../media/image1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4.png"/><Relationship Id="rId5" Type="http://schemas.openxmlformats.org/officeDocument/2006/relationships/image" Target="../media/image1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31.png"/><Relationship Id="rId4" Type="http://schemas.openxmlformats.org/officeDocument/2006/relationships/image" Target="../media/image130.png"/><Relationship Id="rId5" Type="http://schemas.openxmlformats.org/officeDocument/2006/relationships/image" Target="../media/image129.png"/><Relationship Id="rId6" Type="http://schemas.openxmlformats.org/officeDocument/2006/relationships/image" Target="../media/image13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32.png"/><Relationship Id="rId4" Type="http://schemas.openxmlformats.org/officeDocument/2006/relationships/image" Target="../media/image130.png"/><Relationship Id="rId5" Type="http://schemas.openxmlformats.org/officeDocument/2006/relationships/image" Target="../media/image136.png"/><Relationship Id="rId6" Type="http://schemas.openxmlformats.org/officeDocument/2006/relationships/image" Target="../media/image13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7.png"/><Relationship Id="rId5" Type="http://schemas.openxmlformats.org/officeDocument/2006/relationships/image" Target="../media/image13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3.png"/><Relationship Id="rId5" Type="http://schemas.openxmlformats.org/officeDocument/2006/relationships/image" Target="../media/image141.png"/><Relationship Id="rId6" Type="http://schemas.openxmlformats.org/officeDocument/2006/relationships/image" Target="../media/image14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5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52.png"/><Relationship Id="rId6" Type="http://schemas.openxmlformats.org/officeDocument/2006/relationships/image" Target="../media/image154.png"/><Relationship Id="rId7" Type="http://schemas.openxmlformats.org/officeDocument/2006/relationships/image" Target="../media/image15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 Id="rId3" Type="http://schemas.openxmlformats.org/officeDocument/2006/relationships/image" Target="../media/image156.png"/><Relationship Id="rId4" Type="http://schemas.openxmlformats.org/officeDocument/2006/relationships/image" Target="../media/image158.png"/><Relationship Id="rId5" Type="http://schemas.openxmlformats.org/officeDocument/2006/relationships/image" Target="../media/image157.png"/><Relationship Id="rId6" Type="http://schemas.openxmlformats.org/officeDocument/2006/relationships/image" Target="../media/image160.png"/><Relationship Id="rId7" Type="http://schemas.openxmlformats.org/officeDocument/2006/relationships/image" Target="../media/image15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63.png"/><Relationship Id="rId4" Type="http://schemas.openxmlformats.org/officeDocument/2006/relationships/image" Target="../media/image162.png"/><Relationship Id="rId5" Type="http://schemas.openxmlformats.org/officeDocument/2006/relationships/image" Target="../media/image16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4.png"/><Relationship Id="rId3" Type="http://schemas.openxmlformats.org/officeDocument/2006/relationships/image" Target="../media/image161.png"/><Relationship Id="rId4" Type="http://schemas.openxmlformats.org/officeDocument/2006/relationships/image" Target="../media/image169.png"/><Relationship Id="rId5" Type="http://schemas.openxmlformats.org/officeDocument/2006/relationships/image" Target="../media/image167.png"/><Relationship Id="rId6" Type="http://schemas.openxmlformats.org/officeDocument/2006/relationships/image" Target="../media/image165.png"/><Relationship Id="rId7" Type="http://schemas.openxmlformats.org/officeDocument/2006/relationships/image" Target="../media/image168.png"/><Relationship Id="rId8" Type="http://schemas.openxmlformats.org/officeDocument/2006/relationships/image" Target="../media/image17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3.png"/><Relationship Id="rId5" Type="http://schemas.openxmlformats.org/officeDocument/2006/relationships/image" Target="../media/image177.png"/><Relationship Id="rId6" Type="http://schemas.openxmlformats.org/officeDocument/2006/relationships/image" Target="../media/image175.png"/><Relationship Id="rId7" Type="http://schemas.openxmlformats.org/officeDocument/2006/relationships/image" Target="../media/image176.png"/><Relationship Id="rId8" Type="http://schemas.openxmlformats.org/officeDocument/2006/relationships/image" Target="../media/image17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74.png"/><Relationship Id="rId4" Type="http://schemas.openxmlformats.org/officeDocument/2006/relationships/image" Target="../media/image180.png"/><Relationship Id="rId5" Type="http://schemas.openxmlformats.org/officeDocument/2006/relationships/image" Target="../media/image178.png"/><Relationship Id="rId6" Type="http://schemas.openxmlformats.org/officeDocument/2006/relationships/image" Target="../media/image18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png"/><Relationship Id="rId3"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90.png"/><Relationship Id="rId5" Type="http://schemas.openxmlformats.org/officeDocument/2006/relationships/image" Target="../media/image186.png"/><Relationship Id="rId6" Type="http://schemas.openxmlformats.org/officeDocument/2006/relationships/image" Target="../media/image183.png"/><Relationship Id="rId7" Type="http://schemas.openxmlformats.org/officeDocument/2006/relationships/image" Target="../media/image185.png"/><Relationship Id="rId8" Type="http://schemas.openxmlformats.org/officeDocument/2006/relationships/image" Target="../media/image18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1.png"/><Relationship Id="rId9" Type="http://schemas.openxmlformats.org/officeDocument/2006/relationships/image" Target="../media/image199.png"/><Relationship Id="rId5" Type="http://schemas.openxmlformats.org/officeDocument/2006/relationships/image" Target="../media/image195.png"/><Relationship Id="rId6" Type="http://schemas.openxmlformats.org/officeDocument/2006/relationships/image" Target="../media/image198.png"/><Relationship Id="rId7" Type="http://schemas.openxmlformats.org/officeDocument/2006/relationships/image" Target="../media/image196.png"/><Relationship Id="rId8" Type="http://schemas.openxmlformats.org/officeDocument/2006/relationships/image" Target="../media/image19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6.png"/><Relationship Id="rId3" Type="http://schemas.openxmlformats.org/officeDocument/2006/relationships/image" Target="../media/image21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8.png"/><Relationship Id="rId3" Type="http://schemas.openxmlformats.org/officeDocument/2006/relationships/image" Target="../media/image2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4" name="Shape 2024"/>
        <p:cNvGrpSpPr/>
        <p:nvPr/>
      </p:nvGrpSpPr>
      <p:grpSpPr>
        <a:xfrm>
          <a:off x="0" y="0"/>
          <a:ext cx="0" cy="0"/>
          <a:chOff x="0" y="0"/>
          <a:chExt cx="0" cy="0"/>
        </a:xfrm>
      </p:grpSpPr>
      <p:sp>
        <p:nvSpPr>
          <p:cNvPr id="2025" name="Google Shape;2025;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2027" name="Google Shape;2027;p10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2030" name="Shape 2030"/>
        <p:cNvGrpSpPr/>
        <p:nvPr/>
      </p:nvGrpSpPr>
      <p:grpSpPr>
        <a:xfrm>
          <a:off x="0" y="0"/>
          <a:ext cx="0" cy="0"/>
          <a:chOff x="0" y="0"/>
          <a:chExt cx="0" cy="0"/>
        </a:xfrm>
      </p:grpSpPr>
      <p:pic>
        <p:nvPicPr>
          <p:cNvPr id="2031" name="Google Shape;2031;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32" name="Google Shape;2032;p10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0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034" name="Google Shape;2034;p10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5" name="Google Shape;2035;p10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36" name="Google Shape;2036;p10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7" name="Google Shape;2037;p10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8" name="Google Shape;2038;p10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39" name="Google Shape;2039;p10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2040" name="Shape 2040"/>
        <p:cNvGrpSpPr/>
        <p:nvPr/>
      </p:nvGrpSpPr>
      <p:grpSpPr>
        <a:xfrm>
          <a:off x="0" y="0"/>
          <a:ext cx="0" cy="0"/>
          <a:chOff x="0" y="0"/>
          <a:chExt cx="0" cy="0"/>
        </a:xfrm>
      </p:grpSpPr>
      <p:pic>
        <p:nvPicPr>
          <p:cNvPr id="2041" name="Google Shape;2041;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42" name="Google Shape;2042;p10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4" name="Google Shape;2044;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45" name="Google Shape;2045;p10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6" name="Google Shape;2046;p10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7" name="Google Shape;2047;p10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48" name="Google Shape;2048;p10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49" name="Google Shape;2049;p10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050" name="Shape 2050"/>
        <p:cNvGrpSpPr/>
        <p:nvPr/>
      </p:nvGrpSpPr>
      <p:grpSpPr>
        <a:xfrm>
          <a:off x="0" y="0"/>
          <a:ext cx="0" cy="0"/>
          <a:chOff x="0" y="0"/>
          <a:chExt cx="0" cy="0"/>
        </a:xfrm>
      </p:grpSpPr>
      <p:pic>
        <p:nvPicPr>
          <p:cNvPr id="2051" name="Google Shape;2051;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52" name="Google Shape;2052;p10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54" name="Google Shape;2054;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55" name="Google Shape;2055;p10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6" name="Google Shape;2056;p10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7" name="Google Shape;2057;p10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58" name="Google Shape;2058;p10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59" name="Google Shape;2059;p10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2060" name="Shape 2060"/>
        <p:cNvGrpSpPr/>
        <p:nvPr/>
      </p:nvGrpSpPr>
      <p:grpSpPr>
        <a:xfrm>
          <a:off x="0" y="0"/>
          <a:ext cx="0" cy="0"/>
          <a:chOff x="0" y="0"/>
          <a:chExt cx="0" cy="0"/>
        </a:xfrm>
      </p:grpSpPr>
      <p:pic>
        <p:nvPicPr>
          <p:cNvPr id="2061" name="Google Shape;2061;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62" name="Google Shape;2062;p10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3" name="Google Shape;2063;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064" name="Google Shape;2064;p10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5" name="Google Shape;2065;p10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66" name="Google Shape;2066;p10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7" name="Google Shape;2067;p10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8" name="Google Shape;2068;p10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69" name="Google Shape;2069;p10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2070" name="Shape 2070"/>
        <p:cNvGrpSpPr/>
        <p:nvPr/>
      </p:nvGrpSpPr>
      <p:grpSpPr>
        <a:xfrm>
          <a:off x="0" y="0"/>
          <a:ext cx="0" cy="0"/>
          <a:chOff x="0" y="0"/>
          <a:chExt cx="0" cy="0"/>
        </a:xfrm>
      </p:grpSpPr>
      <p:pic>
        <p:nvPicPr>
          <p:cNvPr id="2071" name="Google Shape;2071;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2" name="Google Shape;2072;p10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3" name="Google Shape;2073;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074" name="Google Shape;2074;p10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75" name="Google Shape;2075;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2076" name="Shape 2076"/>
        <p:cNvGrpSpPr/>
        <p:nvPr/>
      </p:nvGrpSpPr>
      <p:grpSpPr>
        <a:xfrm>
          <a:off x="0" y="0"/>
          <a:ext cx="0" cy="0"/>
          <a:chOff x="0" y="0"/>
          <a:chExt cx="0" cy="0"/>
        </a:xfrm>
      </p:grpSpPr>
      <p:pic>
        <p:nvPicPr>
          <p:cNvPr id="2077" name="Google Shape;2077;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8" name="Google Shape;2078;p11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9" name="Google Shape;207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0" name="Google Shape;2080;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2081" name="Shape 2081"/>
        <p:cNvGrpSpPr/>
        <p:nvPr/>
      </p:nvGrpSpPr>
      <p:grpSpPr>
        <a:xfrm>
          <a:off x="0" y="0"/>
          <a:ext cx="0" cy="0"/>
          <a:chOff x="0" y="0"/>
          <a:chExt cx="0" cy="0"/>
        </a:xfrm>
      </p:grpSpPr>
      <p:sp>
        <p:nvSpPr>
          <p:cNvPr id="2082" name="Google Shape;2082;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3" name="Google Shape;2083;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4" name="Google Shape;2084;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5" name="Google Shape;2085;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86" name="Google Shape;2086;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7" name="Google Shape;2087;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8" name="Google Shape;2088;p11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2089" name="Shape 2089"/>
        <p:cNvGrpSpPr/>
        <p:nvPr/>
      </p:nvGrpSpPr>
      <p:grpSpPr>
        <a:xfrm>
          <a:off x="0" y="0"/>
          <a:ext cx="0" cy="0"/>
          <a:chOff x="0" y="0"/>
          <a:chExt cx="0" cy="0"/>
        </a:xfrm>
      </p:grpSpPr>
      <p:pic>
        <p:nvPicPr>
          <p:cNvPr id="2090" name="Google Shape;2090;p11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091" name="Google Shape;2091;p11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2" name="Google Shape;2092;p11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93" name="Google Shape;2093;p11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4" name="Google Shape;2094;p11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5" name="Google Shape;209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96" name="Google Shape;2096;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097" name="Google Shape;2097;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98" name="Google Shape;2098;p11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2099" name="Shape 2099"/>
        <p:cNvGrpSpPr/>
        <p:nvPr/>
      </p:nvGrpSpPr>
      <p:grpSpPr>
        <a:xfrm>
          <a:off x="0" y="0"/>
          <a:ext cx="0" cy="0"/>
          <a:chOff x="0" y="0"/>
          <a:chExt cx="0" cy="0"/>
        </a:xfrm>
      </p:grpSpPr>
      <p:pic>
        <p:nvPicPr>
          <p:cNvPr id="2100" name="Google Shape;2100;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1" name="Google Shape;2101;p11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2" name="Google Shape;2102;p11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103" name="Google Shape;210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04" name="Google Shape;2104;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2105" name="Shape 2105"/>
        <p:cNvGrpSpPr/>
        <p:nvPr/>
      </p:nvGrpSpPr>
      <p:grpSpPr>
        <a:xfrm>
          <a:off x="0" y="0"/>
          <a:ext cx="0" cy="0"/>
          <a:chOff x="0" y="0"/>
          <a:chExt cx="0" cy="0"/>
        </a:xfrm>
      </p:grpSpPr>
      <p:pic>
        <p:nvPicPr>
          <p:cNvPr id="2106" name="Google Shape;2106;p1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07" name="Google Shape;2107;p1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0" name="Google Shape;2110;p11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1" name="Google Shape;2111;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2" name="Google Shape;2112;p11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113" name="Google Shape;2113;p11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2114" name="Shape 2114"/>
        <p:cNvGrpSpPr/>
        <p:nvPr/>
      </p:nvGrpSpPr>
      <p:grpSpPr>
        <a:xfrm>
          <a:off x="0" y="0"/>
          <a:ext cx="0" cy="0"/>
          <a:chOff x="0" y="0"/>
          <a:chExt cx="0" cy="0"/>
        </a:xfrm>
      </p:grpSpPr>
      <p:pic>
        <p:nvPicPr>
          <p:cNvPr id="2115" name="Google Shape;2115;p1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16" name="Google Shape;2116;p1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7" name="Google Shape;2117;p11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18" name="Google Shape;2118;p11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9" name="Google Shape;2119;p1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0" name="Google Shape;2120;p11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121" name="Google Shape;2121;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22" name="Google Shape;2122;p11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23" name="Google Shape;2123;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4" name="Google Shape;2124;p11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2125" name="Shape 2125"/>
        <p:cNvGrpSpPr/>
        <p:nvPr/>
      </p:nvGrpSpPr>
      <p:grpSpPr>
        <a:xfrm>
          <a:off x="0" y="0"/>
          <a:ext cx="0" cy="0"/>
          <a:chOff x="0" y="0"/>
          <a:chExt cx="0" cy="0"/>
        </a:xfrm>
      </p:grpSpPr>
      <p:pic>
        <p:nvPicPr>
          <p:cNvPr id="2126" name="Google Shape;2126;p11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127" name="Google Shape;2127;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28" name="Google Shape;2128;p1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29" name="Google Shape;2129;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0" name="Google Shape;2130;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1" name="Google Shape;2131;p11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32" name="Google Shape;2132;p1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3" name="Google Shape;2133;p11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4" name="Google Shape;2134;p11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2135" name="Shape 2135"/>
        <p:cNvGrpSpPr/>
        <p:nvPr/>
      </p:nvGrpSpPr>
      <p:grpSpPr>
        <a:xfrm>
          <a:off x="0" y="0"/>
          <a:ext cx="0" cy="0"/>
          <a:chOff x="0" y="0"/>
          <a:chExt cx="0" cy="0"/>
        </a:xfrm>
      </p:grpSpPr>
      <p:pic>
        <p:nvPicPr>
          <p:cNvPr id="2136" name="Google Shape;2136;p1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37" name="Google Shape;2137;p1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8" name="Google Shape;2138;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39" name="Google Shape;2139;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40" name="Google Shape;2140;p11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1" name="Google Shape;2141;p11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2" name="Google Shape;2142;p1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43" name="Google Shape;2143;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4" name="Google Shape;2144;p11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2145" name="Shape 2145"/>
        <p:cNvGrpSpPr/>
        <p:nvPr/>
      </p:nvGrpSpPr>
      <p:grpSpPr>
        <a:xfrm>
          <a:off x="0" y="0"/>
          <a:ext cx="0" cy="0"/>
          <a:chOff x="0" y="0"/>
          <a:chExt cx="0" cy="0"/>
        </a:xfrm>
      </p:grpSpPr>
      <p:sp>
        <p:nvSpPr>
          <p:cNvPr id="2146" name="Google Shape;2146;p11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7" name="Google Shape;2147;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48" name="Google Shape;2148;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49" name="Google Shape;2149;p11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50" name="Google Shape;2150;p11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1" name="Google Shape;2151;p11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2" name="Google Shape;2152;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3" name="Google Shape;2153;p11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54" name="Google Shape;2154;p11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2155" name="Shape 2155"/>
        <p:cNvGrpSpPr/>
        <p:nvPr/>
      </p:nvGrpSpPr>
      <p:grpSpPr>
        <a:xfrm>
          <a:off x="0" y="0"/>
          <a:ext cx="0" cy="0"/>
          <a:chOff x="0" y="0"/>
          <a:chExt cx="0" cy="0"/>
        </a:xfrm>
      </p:grpSpPr>
      <p:pic>
        <p:nvPicPr>
          <p:cNvPr id="2156" name="Google Shape;2156;p11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57" name="Google Shape;2157;p1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8" name="Google Shape;2158;p11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159" name="Google Shape;2159;p1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0" name="Google Shape;2160;p11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1" name="Google Shape;216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62" name="Google Shape;2162;p11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3" name="Google Shape;2163;p11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164" name="Google Shape;2164;p1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5" name="Google Shape;2165;p11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166" name="Shape 2166"/>
        <p:cNvGrpSpPr/>
        <p:nvPr/>
      </p:nvGrpSpPr>
      <p:grpSpPr>
        <a:xfrm>
          <a:off x="0" y="0"/>
          <a:ext cx="0" cy="0"/>
          <a:chOff x="0" y="0"/>
          <a:chExt cx="0" cy="0"/>
        </a:xfrm>
      </p:grpSpPr>
      <p:sp>
        <p:nvSpPr>
          <p:cNvPr id="2167" name="Google Shape;2167;p12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68" name="Google Shape;2168;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69" name="Google Shape;2169;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170" name="Google Shape;2170;p12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171" name="Google Shape;2171;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2" name="Google Shape;2172;p1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3" name="Google Shape;2173;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4" name="Google Shape;2174;p12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5" name="Google Shape;2175;p12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176" name="Shape 2176"/>
        <p:cNvGrpSpPr/>
        <p:nvPr/>
      </p:nvGrpSpPr>
      <p:grpSpPr>
        <a:xfrm>
          <a:off x="0" y="0"/>
          <a:ext cx="0" cy="0"/>
          <a:chOff x="0" y="0"/>
          <a:chExt cx="0" cy="0"/>
        </a:xfrm>
      </p:grpSpPr>
      <p:sp>
        <p:nvSpPr>
          <p:cNvPr id="2177" name="Google Shape;2177;p12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9" name="Google Shape;2179;p1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0" name="Google Shape;2180;p1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1" name="Google Shape;218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2" name="Google Shape;2182;p1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83" name="Google Shape;2183;p1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4" name="Google Shape;2184;p121"/>
          <p:cNvGrpSpPr/>
          <p:nvPr/>
        </p:nvGrpSpPr>
        <p:grpSpPr>
          <a:xfrm>
            <a:off x="457200" y="1378813"/>
            <a:ext cx="776889" cy="621300"/>
            <a:chOff x="457200" y="1378813"/>
            <a:chExt cx="776889" cy="621300"/>
          </a:xfrm>
        </p:grpSpPr>
        <p:sp>
          <p:nvSpPr>
            <p:cNvPr id="2185" name="Google Shape;2185;p1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86" name="Google Shape;2186;p1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121"/>
          <p:cNvGrpSpPr/>
          <p:nvPr/>
        </p:nvGrpSpPr>
        <p:grpSpPr>
          <a:xfrm>
            <a:off x="457200" y="2228725"/>
            <a:ext cx="776889" cy="621300"/>
            <a:chOff x="457200" y="1378813"/>
            <a:chExt cx="776889" cy="621300"/>
          </a:xfrm>
        </p:grpSpPr>
        <p:sp>
          <p:nvSpPr>
            <p:cNvPr id="2188" name="Google Shape;2188;p1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89" name="Google Shape;2189;p1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121"/>
          <p:cNvGrpSpPr/>
          <p:nvPr/>
        </p:nvGrpSpPr>
        <p:grpSpPr>
          <a:xfrm>
            <a:off x="457200" y="3073850"/>
            <a:ext cx="776889" cy="621300"/>
            <a:chOff x="457200" y="1378813"/>
            <a:chExt cx="776889" cy="621300"/>
          </a:xfrm>
        </p:grpSpPr>
        <p:sp>
          <p:nvSpPr>
            <p:cNvPr id="2191" name="Google Shape;2191;p1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2" name="Google Shape;2192;p1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121"/>
          <p:cNvGrpSpPr/>
          <p:nvPr/>
        </p:nvGrpSpPr>
        <p:grpSpPr>
          <a:xfrm>
            <a:off x="457200" y="3923750"/>
            <a:ext cx="776889" cy="621300"/>
            <a:chOff x="457200" y="1378813"/>
            <a:chExt cx="776889" cy="621300"/>
          </a:xfrm>
        </p:grpSpPr>
        <p:sp>
          <p:nvSpPr>
            <p:cNvPr id="2194" name="Google Shape;2194;p1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95" name="Google Shape;2195;p1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6" name="Google Shape;2196;p12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7" name="Google Shape;2197;p12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2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2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2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1" name="Google Shape;2201;p12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2" name="Google Shape;2202;p12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203" name="Shape 2203"/>
        <p:cNvGrpSpPr/>
        <p:nvPr/>
      </p:nvGrpSpPr>
      <p:grpSpPr>
        <a:xfrm>
          <a:off x="0" y="0"/>
          <a:ext cx="0" cy="0"/>
          <a:chOff x="0" y="0"/>
          <a:chExt cx="0" cy="0"/>
        </a:xfrm>
      </p:grpSpPr>
      <p:sp>
        <p:nvSpPr>
          <p:cNvPr id="2204" name="Google Shape;2204;p12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6" name="Google Shape;2206;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07" name="Google Shape;2207;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08" name="Google Shape;220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09" name="Google Shape;2209;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0" name="Google Shape;2210;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1" name="Google Shape;2211;p122"/>
          <p:cNvGrpSpPr/>
          <p:nvPr/>
        </p:nvGrpSpPr>
        <p:grpSpPr>
          <a:xfrm>
            <a:off x="457200" y="1300225"/>
            <a:ext cx="776889" cy="621300"/>
            <a:chOff x="457200" y="1378813"/>
            <a:chExt cx="776889" cy="621300"/>
          </a:xfrm>
        </p:grpSpPr>
        <p:sp>
          <p:nvSpPr>
            <p:cNvPr id="2212" name="Google Shape;2212;p12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3" name="Google Shape;2213;p12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122"/>
          <p:cNvGrpSpPr/>
          <p:nvPr/>
        </p:nvGrpSpPr>
        <p:grpSpPr>
          <a:xfrm>
            <a:off x="457200" y="2000125"/>
            <a:ext cx="776889" cy="621300"/>
            <a:chOff x="457200" y="1378813"/>
            <a:chExt cx="776889" cy="621300"/>
          </a:xfrm>
        </p:grpSpPr>
        <p:sp>
          <p:nvSpPr>
            <p:cNvPr id="2215" name="Google Shape;2215;p12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16" name="Google Shape;2216;p12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122"/>
          <p:cNvGrpSpPr/>
          <p:nvPr/>
        </p:nvGrpSpPr>
        <p:grpSpPr>
          <a:xfrm>
            <a:off x="457200" y="2692850"/>
            <a:ext cx="776889" cy="621300"/>
            <a:chOff x="457200" y="1378813"/>
            <a:chExt cx="776889" cy="621300"/>
          </a:xfrm>
        </p:grpSpPr>
        <p:sp>
          <p:nvSpPr>
            <p:cNvPr id="2218" name="Google Shape;2218;p12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19" name="Google Shape;2219;p12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122"/>
          <p:cNvGrpSpPr/>
          <p:nvPr/>
        </p:nvGrpSpPr>
        <p:grpSpPr>
          <a:xfrm>
            <a:off x="457200" y="3390350"/>
            <a:ext cx="776889" cy="621300"/>
            <a:chOff x="457200" y="1378813"/>
            <a:chExt cx="776889" cy="621300"/>
          </a:xfrm>
        </p:grpSpPr>
        <p:sp>
          <p:nvSpPr>
            <p:cNvPr id="2221" name="Google Shape;2221;p12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2" name="Google Shape;2222;p12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3" name="Google Shape;2223;p12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4" name="Google Shape;2224;p12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2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2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8" name="Google Shape;2228;p12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9" name="Google Shape;2229;p12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30" name="Google Shape;2230;p122"/>
          <p:cNvGrpSpPr/>
          <p:nvPr/>
        </p:nvGrpSpPr>
        <p:grpSpPr>
          <a:xfrm>
            <a:off x="469500" y="4083075"/>
            <a:ext cx="776889" cy="621300"/>
            <a:chOff x="457200" y="1378813"/>
            <a:chExt cx="776889" cy="621300"/>
          </a:xfrm>
        </p:grpSpPr>
        <p:sp>
          <p:nvSpPr>
            <p:cNvPr id="2231" name="Google Shape;2231;p12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2" name="Google Shape;2232;p12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3" name="Google Shape;2233;p12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235" name="Shape 2235"/>
        <p:cNvGrpSpPr/>
        <p:nvPr/>
      </p:nvGrpSpPr>
      <p:grpSpPr>
        <a:xfrm>
          <a:off x="0" y="0"/>
          <a:ext cx="0" cy="0"/>
          <a:chOff x="0" y="0"/>
          <a:chExt cx="0" cy="0"/>
        </a:xfrm>
      </p:grpSpPr>
      <p:sp>
        <p:nvSpPr>
          <p:cNvPr id="2236" name="Google Shape;2236;p1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8" name="Google Shape;2238;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9" name="Google Shape;2239;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0" name="Google Shape;2240;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1" name="Google Shape;2241;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42" name="Google Shape;2242;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3" name="Google Shape;2243;p123"/>
          <p:cNvGrpSpPr/>
          <p:nvPr/>
        </p:nvGrpSpPr>
        <p:grpSpPr>
          <a:xfrm>
            <a:off x="457200" y="1237825"/>
            <a:ext cx="776900" cy="486300"/>
            <a:chOff x="457200" y="1466425"/>
            <a:chExt cx="776900" cy="486300"/>
          </a:xfrm>
        </p:grpSpPr>
        <p:sp>
          <p:nvSpPr>
            <p:cNvPr id="2244" name="Google Shape;2244;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45" name="Google Shape;2245;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6" name="Google Shape;2246;p12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7" name="Google Shape;2247;p1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123"/>
          <p:cNvGrpSpPr/>
          <p:nvPr/>
        </p:nvGrpSpPr>
        <p:grpSpPr>
          <a:xfrm>
            <a:off x="457200" y="1828900"/>
            <a:ext cx="776900" cy="486300"/>
            <a:chOff x="457200" y="1466425"/>
            <a:chExt cx="776900" cy="486300"/>
          </a:xfrm>
        </p:grpSpPr>
        <p:sp>
          <p:nvSpPr>
            <p:cNvPr id="2249" name="Google Shape;2249;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0" name="Google Shape;2250;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1" name="Google Shape;2251;p1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2" name="Google Shape;2252;p123"/>
          <p:cNvGrpSpPr/>
          <p:nvPr/>
        </p:nvGrpSpPr>
        <p:grpSpPr>
          <a:xfrm>
            <a:off x="457200" y="2419975"/>
            <a:ext cx="776900" cy="486300"/>
            <a:chOff x="457200" y="1466425"/>
            <a:chExt cx="776900" cy="486300"/>
          </a:xfrm>
        </p:grpSpPr>
        <p:sp>
          <p:nvSpPr>
            <p:cNvPr id="2253" name="Google Shape;2253;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4" name="Google Shape;2254;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1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123"/>
          <p:cNvGrpSpPr/>
          <p:nvPr/>
        </p:nvGrpSpPr>
        <p:grpSpPr>
          <a:xfrm>
            <a:off x="457200" y="3011050"/>
            <a:ext cx="776900" cy="486300"/>
            <a:chOff x="457200" y="1466425"/>
            <a:chExt cx="776900" cy="486300"/>
          </a:xfrm>
        </p:grpSpPr>
        <p:sp>
          <p:nvSpPr>
            <p:cNvPr id="2257" name="Google Shape;2257;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58" name="Google Shape;2258;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1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0" name="Google Shape;2260;p123"/>
          <p:cNvGrpSpPr/>
          <p:nvPr/>
        </p:nvGrpSpPr>
        <p:grpSpPr>
          <a:xfrm>
            <a:off x="457200" y="3602137"/>
            <a:ext cx="776900" cy="486300"/>
            <a:chOff x="457200" y="1466425"/>
            <a:chExt cx="776900" cy="486300"/>
          </a:xfrm>
        </p:grpSpPr>
        <p:sp>
          <p:nvSpPr>
            <p:cNvPr id="2261" name="Google Shape;2261;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2" name="Google Shape;2262;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3" name="Google Shape;2263;p1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4" name="Google Shape;2264;p123"/>
          <p:cNvGrpSpPr/>
          <p:nvPr/>
        </p:nvGrpSpPr>
        <p:grpSpPr>
          <a:xfrm>
            <a:off x="457200" y="4193262"/>
            <a:ext cx="776900" cy="486300"/>
            <a:chOff x="457200" y="1466425"/>
            <a:chExt cx="776900" cy="486300"/>
          </a:xfrm>
        </p:grpSpPr>
        <p:sp>
          <p:nvSpPr>
            <p:cNvPr id="2265" name="Google Shape;2265;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66" name="Google Shape;2266;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7" name="Google Shape;2267;p12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8" name="Google Shape;2268;p12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9" name="Google Shape;2269;p1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0" name="Google Shape;2270;p12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1" name="Google Shape;2271;p12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272" name="Shape 2272"/>
        <p:cNvGrpSpPr/>
        <p:nvPr/>
      </p:nvGrpSpPr>
      <p:grpSpPr>
        <a:xfrm>
          <a:off x="0" y="0"/>
          <a:ext cx="0" cy="0"/>
          <a:chOff x="0" y="0"/>
          <a:chExt cx="0" cy="0"/>
        </a:xfrm>
      </p:grpSpPr>
      <p:sp>
        <p:nvSpPr>
          <p:cNvPr id="2273" name="Google Shape;2273;p12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5" name="Google Shape;2275;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76" name="Google Shape;2276;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77" name="Google Shape;227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78" name="Google Shape;2278;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9" name="Google Shape;2279;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80" name="Google Shape;2280;p124"/>
          <p:cNvGrpSpPr/>
          <p:nvPr/>
        </p:nvGrpSpPr>
        <p:grpSpPr>
          <a:xfrm>
            <a:off x="457200" y="1237825"/>
            <a:ext cx="776900" cy="486300"/>
            <a:chOff x="457200" y="1466425"/>
            <a:chExt cx="776900" cy="486300"/>
          </a:xfrm>
        </p:grpSpPr>
        <p:sp>
          <p:nvSpPr>
            <p:cNvPr id="2281" name="Google Shape;2281;p12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2" name="Google Shape;2282;p12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124"/>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4" name="Google Shape;2284;p12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5" name="Google Shape;2285;p124"/>
          <p:cNvGrpSpPr/>
          <p:nvPr/>
        </p:nvGrpSpPr>
        <p:grpSpPr>
          <a:xfrm>
            <a:off x="457200" y="1828900"/>
            <a:ext cx="776900" cy="486300"/>
            <a:chOff x="457200" y="1466425"/>
            <a:chExt cx="776900" cy="486300"/>
          </a:xfrm>
        </p:grpSpPr>
        <p:sp>
          <p:nvSpPr>
            <p:cNvPr id="2286" name="Google Shape;2286;p12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7" name="Google Shape;2287;p12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8" name="Google Shape;2288;p12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9" name="Google Shape;2289;p124"/>
          <p:cNvGrpSpPr/>
          <p:nvPr/>
        </p:nvGrpSpPr>
        <p:grpSpPr>
          <a:xfrm>
            <a:off x="457200" y="2419975"/>
            <a:ext cx="776900" cy="486300"/>
            <a:chOff x="457200" y="1466425"/>
            <a:chExt cx="776900" cy="486300"/>
          </a:xfrm>
        </p:grpSpPr>
        <p:sp>
          <p:nvSpPr>
            <p:cNvPr id="2290" name="Google Shape;2290;p1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1" name="Google Shape;2291;p1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2" name="Google Shape;2292;p12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3" name="Google Shape;2293;p124"/>
          <p:cNvGrpSpPr/>
          <p:nvPr/>
        </p:nvGrpSpPr>
        <p:grpSpPr>
          <a:xfrm>
            <a:off x="457200" y="3011050"/>
            <a:ext cx="776900" cy="486300"/>
            <a:chOff x="457200" y="1466425"/>
            <a:chExt cx="776900" cy="486300"/>
          </a:xfrm>
        </p:grpSpPr>
        <p:sp>
          <p:nvSpPr>
            <p:cNvPr id="2294" name="Google Shape;2294;p12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5" name="Google Shape;2295;p12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6" name="Google Shape;2296;p12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7" name="Google Shape;2297;p124"/>
          <p:cNvGrpSpPr/>
          <p:nvPr/>
        </p:nvGrpSpPr>
        <p:grpSpPr>
          <a:xfrm>
            <a:off x="457200" y="3602137"/>
            <a:ext cx="776900" cy="486300"/>
            <a:chOff x="457200" y="1466425"/>
            <a:chExt cx="776900" cy="486300"/>
          </a:xfrm>
        </p:grpSpPr>
        <p:sp>
          <p:nvSpPr>
            <p:cNvPr id="2298" name="Google Shape;2298;p12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99" name="Google Shape;2299;p12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12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1" name="Google Shape;2301;p124"/>
          <p:cNvGrpSpPr/>
          <p:nvPr/>
        </p:nvGrpSpPr>
        <p:grpSpPr>
          <a:xfrm>
            <a:off x="457200" y="4193262"/>
            <a:ext cx="776900" cy="486300"/>
            <a:chOff x="457200" y="1466425"/>
            <a:chExt cx="776900" cy="486300"/>
          </a:xfrm>
        </p:grpSpPr>
        <p:sp>
          <p:nvSpPr>
            <p:cNvPr id="2302" name="Google Shape;2302;p1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3" name="Google Shape;2303;p1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4" name="Google Shape;2304;p124"/>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5" name="Google Shape;2305;p124"/>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6" name="Google Shape;2306;p12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7" name="Google Shape;2307;p124"/>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8" name="Google Shape;2308;p124"/>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309" name="Shape 2309"/>
        <p:cNvGrpSpPr/>
        <p:nvPr/>
      </p:nvGrpSpPr>
      <p:grpSpPr>
        <a:xfrm>
          <a:off x="0" y="0"/>
          <a:ext cx="0" cy="0"/>
          <a:chOff x="0" y="0"/>
          <a:chExt cx="0" cy="0"/>
        </a:xfrm>
      </p:grpSpPr>
      <p:sp>
        <p:nvSpPr>
          <p:cNvPr id="2310" name="Google Shape;2310;p12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2" name="Google Shape;2312;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3" name="Google Shape;2313;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14" name="Google Shape;2314;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15" name="Google Shape;2315;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16" name="Google Shape;2316;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17" name="Google Shape;2317;p125"/>
          <p:cNvGrpSpPr/>
          <p:nvPr/>
        </p:nvGrpSpPr>
        <p:grpSpPr>
          <a:xfrm>
            <a:off x="457222" y="1149803"/>
            <a:ext cx="713194" cy="446423"/>
            <a:chOff x="457200" y="1466425"/>
            <a:chExt cx="776900" cy="486300"/>
          </a:xfrm>
        </p:grpSpPr>
        <p:sp>
          <p:nvSpPr>
            <p:cNvPr id="2318" name="Google Shape;231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19" name="Google Shape;231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0" name="Google Shape;2320;p125"/>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1" name="Google Shape;2321;p12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2" name="Google Shape;2322;p125"/>
          <p:cNvGrpSpPr/>
          <p:nvPr/>
        </p:nvGrpSpPr>
        <p:grpSpPr>
          <a:xfrm>
            <a:off x="457222" y="1672428"/>
            <a:ext cx="713194" cy="446423"/>
            <a:chOff x="457200" y="1466425"/>
            <a:chExt cx="776900" cy="486300"/>
          </a:xfrm>
        </p:grpSpPr>
        <p:sp>
          <p:nvSpPr>
            <p:cNvPr id="2323" name="Google Shape;2323;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4" name="Google Shape;2324;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5" name="Google Shape;2325;p125"/>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6" name="Google Shape;2326;p12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7" name="Google Shape;2327;p125"/>
          <p:cNvGrpSpPr/>
          <p:nvPr/>
        </p:nvGrpSpPr>
        <p:grpSpPr>
          <a:xfrm>
            <a:off x="457197" y="2195578"/>
            <a:ext cx="713194" cy="446423"/>
            <a:chOff x="457200" y="1466425"/>
            <a:chExt cx="776900" cy="486300"/>
          </a:xfrm>
        </p:grpSpPr>
        <p:sp>
          <p:nvSpPr>
            <p:cNvPr id="2328" name="Google Shape;232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29" name="Google Shape;232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0" name="Google Shape;2330;p125"/>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1" name="Google Shape;2331;p12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125"/>
          <p:cNvGrpSpPr/>
          <p:nvPr/>
        </p:nvGrpSpPr>
        <p:grpSpPr>
          <a:xfrm>
            <a:off x="457197" y="2718203"/>
            <a:ext cx="713194" cy="446423"/>
            <a:chOff x="457200" y="1466425"/>
            <a:chExt cx="776900" cy="486300"/>
          </a:xfrm>
        </p:grpSpPr>
        <p:sp>
          <p:nvSpPr>
            <p:cNvPr id="2333" name="Google Shape;2333;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4" name="Google Shape;2334;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125"/>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6" name="Google Shape;2336;p12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7" name="Google Shape;2337;p125"/>
          <p:cNvGrpSpPr/>
          <p:nvPr/>
        </p:nvGrpSpPr>
        <p:grpSpPr>
          <a:xfrm>
            <a:off x="457222" y="3240828"/>
            <a:ext cx="713194" cy="446423"/>
            <a:chOff x="457200" y="1466425"/>
            <a:chExt cx="776900" cy="486300"/>
          </a:xfrm>
        </p:grpSpPr>
        <p:sp>
          <p:nvSpPr>
            <p:cNvPr id="2338" name="Google Shape;233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39" name="Google Shape;233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0" name="Google Shape;2340;p125"/>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1" name="Google Shape;2341;p12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2" name="Google Shape;2342;p125"/>
          <p:cNvGrpSpPr/>
          <p:nvPr/>
        </p:nvGrpSpPr>
        <p:grpSpPr>
          <a:xfrm>
            <a:off x="457222" y="3763453"/>
            <a:ext cx="713194" cy="446423"/>
            <a:chOff x="457200" y="1466425"/>
            <a:chExt cx="776900" cy="486300"/>
          </a:xfrm>
        </p:grpSpPr>
        <p:sp>
          <p:nvSpPr>
            <p:cNvPr id="2343" name="Google Shape;2343;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4" name="Google Shape;2344;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5" name="Google Shape;2345;p125"/>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6" name="Google Shape;2346;p12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7" name="Google Shape;2347;p125"/>
          <p:cNvGrpSpPr/>
          <p:nvPr/>
        </p:nvGrpSpPr>
        <p:grpSpPr>
          <a:xfrm>
            <a:off x="457222" y="4311603"/>
            <a:ext cx="713194" cy="446423"/>
            <a:chOff x="457200" y="1466425"/>
            <a:chExt cx="776900" cy="486300"/>
          </a:xfrm>
        </p:grpSpPr>
        <p:sp>
          <p:nvSpPr>
            <p:cNvPr id="2348" name="Google Shape;234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49" name="Google Shape;234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0" name="Google Shape;2350;p125"/>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2351" name="Shape 2351"/>
        <p:cNvGrpSpPr/>
        <p:nvPr/>
      </p:nvGrpSpPr>
      <p:grpSpPr>
        <a:xfrm>
          <a:off x="0" y="0"/>
          <a:ext cx="0" cy="0"/>
          <a:chOff x="0" y="0"/>
          <a:chExt cx="0" cy="0"/>
        </a:xfrm>
      </p:grpSpPr>
      <p:sp>
        <p:nvSpPr>
          <p:cNvPr id="2352" name="Google Shape;2352;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3" name="Google Shape;2353;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4" name="Google Shape;2354;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5" name="Google Shape;235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56" name="Google Shape;2356;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7" name="Google Shape;2357;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8" name="Google Shape;2358;p1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9" name="Google Shape;2359;p126"/>
          <p:cNvGrpSpPr/>
          <p:nvPr/>
        </p:nvGrpSpPr>
        <p:grpSpPr>
          <a:xfrm>
            <a:off x="457427" y="3873038"/>
            <a:ext cx="602564" cy="377174"/>
            <a:chOff x="457200" y="1466425"/>
            <a:chExt cx="776900" cy="486300"/>
          </a:xfrm>
        </p:grpSpPr>
        <p:sp>
          <p:nvSpPr>
            <p:cNvPr id="2360" name="Google Shape;236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1" name="Google Shape;236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1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3" name="Google Shape;2363;p1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126"/>
          <p:cNvGrpSpPr/>
          <p:nvPr/>
        </p:nvGrpSpPr>
        <p:grpSpPr>
          <a:xfrm>
            <a:off x="457315" y="4311142"/>
            <a:ext cx="602564" cy="377174"/>
            <a:chOff x="457200" y="1466425"/>
            <a:chExt cx="776900" cy="486300"/>
          </a:xfrm>
        </p:grpSpPr>
        <p:sp>
          <p:nvSpPr>
            <p:cNvPr id="2365" name="Google Shape;236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66" name="Google Shape;236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7" name="Google Shape;2367;p1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8" name="Google Shape;2368;p1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9" name="Google Shape;2369;p126"/>
          <p:cNvGrpSpPr/>
          <p:nvPr/>
        </p:nvGrpSpPr>
        <p:grpSpPr>
          <a:xfrm>
            <a:off x="457377" y="2996663"/>
            <a:ext cx="602564" cy="377174"/>
            <a:chOff x="457200" y="1466425"/>
            <a:chExt cx="776900" cy="486300"/>
          </a:xfrm>
        </p:grpSpPr>
        <p:sp>
          <p:nvSpPr>
            <p:cNvPr id="2370" name="Google Shape;237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1" name="Google Shape;237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2" name="Google Shape;2372;p1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3" name="Google Shape;2373;p1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4" name="Google Shape;2374;p126"/>
          <p:cNvGrpSpPr/>
          <p:nvPr/>
        </p:nvGrpSpPr>
        <p:grpSpPr>
          <a:xfrm>
            <a:off x="457265" y="3434767"/>
            <a:ext cx="602564" cy="377174"/>
            <a:chOff x="457200" y="1466425"/>
            <a:chExt cx="776900" cy="486300"/>
          </a:xfrm>
        </p:grpSpPr>
        <p:sp>
          <p:nvSpPr>
            <p:cNvPr id="2375" name="Google Shape;237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76" name="Google Shape;237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1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8" name="Google Shape;2378;p1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9" name="Google Shape;2379;p126"/>
          <p:cNvGrpSpPr/>
          <p:nvPr/>
        </p:nvGrpSpPr>
        <p:grpSpPr>
          <a:xfrm>
            <a:off x="457402" y="2135288"/>
            <a:ext cx="602564" cy="377174"/>
            <a:chOff x="457200" y="1466425"/>
            <a:chExt cx="776900" cy="486300"/>
          </a:xfrm>
        </p:grpSpPr>
        <p:sp>
          <p:nvSpPr>
            <p:cNvPr id="2380" name="Google Shape;238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1" name="Google Shape;238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2" name="Google Shape;2382;p126"/>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3" name="Google Shape;2383;p1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126"/>
          <p:cNvGrpSpPr/>
          <p:nvPr/>
        </p:nvGrpSpPr>
        <p:grpSpPr>
          <a:xfrm>
            <a:off x="457290" y="2573392"/>
            <a:ext cx="602564" cy="377174"/>
            <a:chOff x="457200" y="1466425"/>
            <a:chExt cx="776900" cy="486300"/>
          </a:xfrm>
        </p:grpSpPr>
        <p:sp>
          <p:nvSpPr>
            <p:cNvPr id="2385" name="Google Shape;238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86" name="Google Shape;238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p126"/>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8" name="Google Shape;2388;p1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9" name="Google Shape;2389;p126"/>
          <p:cNvGrpSpPr/>
          <p:nvPr/>
        </p:nvGrpSpPr>
        <p:grpSpPr>
          <a:xfrm>
            <a:off x="457352" y="1258913"/>
            <a:ext cx="602564" cy="377174"/>
            <a:chOff x="457200" y="1466425"/>
            <a:chExt cx="776900" cy="486300"/>
          </a:xfrm>
        </p:grpSpPr>
        <p:sp>
          <p:nvSpPr>
            <p:cNvPr id="2390" name="Google Shape;239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1" name="Google Shape;239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2" name="Google Shape;2392;p126"/>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3" name="Google Shape;2393;p1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126"/>
          <p:cNvGrpSpPr/>
          <p:nvPr/>
        </p:nvGrpSpPr>
        <p:grpSpPr>
          <a:xfrm>
            <a:off x="457240" y="1697017"/>
            <a:ext cx="602564" cy="377174"/>
            <a:chOff x="457200" y="1466425"/>
            <a:chExt cx="776900" cy="486300"/>
          </a:xfrm>
        </p:grpSpPr>
        <p:sp>
          <p:nvSpPr>
            <p:cNvPr id="2395" name="Google Shape;239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396" name="Google Shape;239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126"/>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2398" name="Shape 2398"/>
        <p:cNvGrpSpPr/>
        <p:nvPr/>
      </p:nvGrpSpPr>
      <p:grpSpPr>
        <a:xfrm>
          <a:off x="0" y="0"/>
          <a:ext cx="0" cy="0"/>
          <a:chOff x="0" y="0"/>
          <a:chExt cx="0" cy="0"/>
        </a:xfrm>
      </p:grpSpPr>
      <p:sp>
        <p:nvSpPr>
          <p:cNvPr id="2399" name="Google Shape;2399;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0" name="Google Shape;2400;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01" name="Google Shape;2401;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02" name="Google Shape;2402;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3" name="Google Shape;2403;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04" name="Google Shape;2404;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5" name="Google Shape;2405;p12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127"/>
          <p:cNvGrpSpPr/>
          <p:nvPr/>
        </p:nvGrpSpPr>
        <p:grpSpPr>
          <a:xfrm>
            <a:off x="457427" y="3873038"/>
            <a:ext cx="602564" cy="377174"/>
            <a:chOff x="457200" y="1466425"/>
            <a:chExt cx="776900" cy="486300"/>
          </a:xfrm>
        </p:grpSpPr>
        <p:sp>
          <p:nvSpPr>
            <p:cNvPr id="2407" name="Google Shape;2407;p12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08" name="Google Shape;2408;p12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12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0" name="Google Shape;2410;p12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1" name="Google Shape;2411;p127"/>
          <p:cNvGrpSpPr/>
          <p:nvPr/>
        </p:nvGrpSpPr>
        <p:grpSpPr>
          <a:xfrm>
            <a:off x="457315" y="4311142"/>
            <a:ext cx="602564" cy="377174"/>
            <a:chOff x="457200" y="1466425"/>
            <a:chExt cx="776900" cy="486300"/>
          </a:xfrm>
        </p:grpSpPr>
        <p:sp>
          <p:nvSpPr>
            <p:cNvPr id="2412" name="Google Shape;2412;p12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3" name="Google Shape;2413;p12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4" name="Google Shape;2414;p12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5" name="Google Shape;2415;p12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6" name="Google Shape;2416;p127"/>
          <p:cNvGrpSpPr/>
          <p:nvPr/>
        </p:nvGrpSpPr>
        <p:grpSpPr>
          <a:xfrm>
            <a:off x="457377" y="2996663"/>
            <a:ext cx="602564" cy="377174"/>
            <a:chOff x="457200" y="1466425"/>
            <a:chExt cx="776900" cy="486300"/>
          </a:xfrm>
        </p:grpSpPr>
        <p:sp>
          <p:nvSpPr>
            <p:cNvPr id="2417" name="Google Shape;2417;p12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18" name="Google Shape;2418;p12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12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0" name="Google Shape;2420;p12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1" name="Google Shape;2421;p127"/>
          <p:cNvGrpSpPr/>
          <p:nvPr/>
        </p:nvGrpSpPr>
        <p:grpSpPr>
          <a:xfrm>
            <a:off x="457265" y="3434767"/>
            <a:ext cx="602564" cy="377174"/>
            <a:chOff x="457200" y="1466425"/>
            <a:chExt cx="776900" cy="486300"/>
          </a:xfrm>
        </p:grpSpPr>
        <p:sp>
          <p:nvSpPr>
            <p:cNvPr id="2422" name="Google Shape;2422;p12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3" name="Google Shape;2423;p12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4" name="Google Shape;2424;p12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5" name="Google Shape;2425;p12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6" name="Google Shape;2426;p127"/>
          <p:cNvGrpSpPr/>
          <p:nvPr/>
        </p:nvGrpSpPr>
        <p:grpSpPr>
          <a:xfrm>
            <a:off x="457402" y="2135288"/>
            <a:ext cx="602564" cy="377174"/>
            <a:chOff x="457200" y="1466425"/>
            <a:chExt cx="776900" cy="486300"/>
          </a:xfrm>
        </p:grpSpPr>
        <p:sp>
          <p:nvSpPr>
            <p:cNvPr id="2427" name="Google Shape;2427;p12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28" name="Google Shape;2428;p12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9" name="Google Shape;2429;p127"/>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0" name="Google Shape;2430;p12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1" name="Google Shape;2431;p127"/>
          <p:cNvGrpSpPr/>
          <p:nvPr/>
        </p:nvGrpSpPr>
        <p:grpSpPr>
          <a:xfrm>
            <a:off x="457290" y="2573392"/>
            <a:ext cx="602564" cy="377174"/>
            <a:chOff x="457200" y="1466425"/>
            <a:chExt cx="776900" cy="486300"/>
          </a:xfrm>
        </p:grpSpPr>
        <p:sp>
          <p:nvSpPr>
            <p:cNvPr id="2432" name="Google Shape;2432;p12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3" name="Google Shape;2433;p12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127"/>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5" name="Google Shape;2435;p12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6" name="Google Shape;2436;p127"/>
          <p:cNvGrpSpPr/>
          <p:nvPr/>
        </p:nvGrpSpPr>
        <p:grpSpPr>
          <a:xfrm>
            <a:off x="457352" y="1258913"/>
            <a:ext cx="602564" cy="377174"/>
            <a:chOff x="457200" y="1466425"/>
            <a:chExt cx="776900" cy="486300"/>
          </a:xfrm>
        </p:grpSpPr>
        <p:sp>
          <p:nvSpPr>
            <p:cNvPr id="2437" name="Google Shape;2437;p12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38" name="Google Shape;2438;p12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127"/>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0" name="Google Shape;2440;p12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127"/>
          <p:cNvGrpSpPr/>
          <p:nvPr/>
        </p:nvGrpSpPr>
        <p:grpSpPr>
          <a:xfrm>
            <a:off x="457240" y="1697017"/>
            <a:ext cx="602564" cy="377174"/>
            <a:chOff x="457200" y="1466425"/>
            <a:chExt cx="776900" cy="486300"/>
          </a:xfrm>
        </p:grpSpPr>
        <p:sp>
          <p:nvSpPr>
            <p:cNvPr id="2442" name="Google Shape;2442;p12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3" name="Google Shape;2443;p12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4" name="Google Shape;2444;p127"/>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2445" name="Shape 2445"/>
        <p:cNvGrpSpPr/>
        <p:nvPr/>
      </p:nvGrpSpPr>
      <p:grpSpPr>
        <a:xfrm>
          <a:off x="0" y="0"/>
          <a:ext cx="0" cy="0"/>
          <a:chOff x="0" y="0"/>
          <a:chExt cx="0" cy="0"/>
        </a:xfrm>
      </p:grpSpPr>
      <p:sp>
        <p:nvSpPr>
          <p:cNvPr id="2446" name="Google Shape;2446;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7" name="Google Shape;2447;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48" name="Google Shape;2448;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49" name="Google Shape;2449;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50" name="Google Shape;2450;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51" name="Google Shape;2451;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2" name="Google Shape;2452;p128"/>
          <p:cNvGrpSpPr/>
          <p:nvPr/>
        </p:nvGrpSpPr>
        <p:grpSpPr>
          <a:xfrm>
            <a:off x="457181" y="1345103"/>
            <a:ext cx="533372" cy="533480"/>
            <a:chOff x="457200" y="1378813"/>
            <a:chExt cx="695400" cy="695450"/>
          </a:xfrm>
        </p:grpSpPr>
        <p:sp>
          <p:nvSpPr>
            <p:cNvPr id="2453" name="Google Shape;2453;p12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4" name="Google Shape;2454;p128"/>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12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28"/>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7" name="Google Shape;2457;p128"/>
          <p:cNvGrpSpPr/>
          <p:nvPr/>
        </p:nvGrpSpPr>
        <p:grpSpPr>
          <a:xfrm>
            <a:off x="3228956" y="1345103"/>
            <a:ext cx="533372" cy="533480"/>
            <a:chOff x="457200" y="1378813"/>
            <a:chExt cx="695400" cy="695450"/>
          </a:xfrm>
        </p:grpSpPr>
        <p:sp>
          <p:nvSpPr>
            <p:cNvPr id="2458" name="Google Shape;2458;p12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59" name="Google Shape;2459;p128"/>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12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2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2" name="Google Shape;2462;p128"/>
          <p:cNvGrpSpPr/>
          <p:nvPr/>
        </p:nvGrpSpPr>
        <p:grpSpPr>
          <a:xfrm>
            <a:off x="6134081" y="1345853"/>
            <a:ext cx="533372" cy="533480"/>
            <a:chOff x="457200" y="1378813"/>
            <a:chExt cx="695400" cy="695450"/>
          </a:xfrm>
        </p:grpSpPr>
        <p:sp>
          <p:nvSpPr>
            <p:cNvPr id="2463" name="Google Shape;2463;p12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4" name="Google Shape;2464;p128"/>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5" name="Google Shape;2465;p12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2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2467" name="Shape 2467"/>
        <p:cNvGrpSpPr/>
        <p:nvPr/>
      </p:nvGrpSpPr>
      <p:grpSpPr>
        <a:xfrm>
          <a:off x="0" y="0"/>
          <a:ext cx="0" cy="0"/>
          <a:chOff x="0" y="0"/>
          <a:chExt cx="0" cy="0"/>
        </a:xfrm>
      </p:grpSpPr>
      <p:pic>
        <p:nvPicPr>
          <p:cNvPr id="2468" name="Google Shape;2468;p12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69" name="Google Shape;2469;p12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1" name="Google Shape;2471;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2" name="Google Shape;2472;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3" name="Google Shape;247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4" name="Google Shape;2474;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5" name="Google Shape;2475;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76" name="Google Shape;2476;p129"/>
          <p:cNvGrpSpPr/>
          <p:nvPr/>
        </p:nvGrpSpPr>
        <p:grpSpPr>
          <a:xfrm>
            <a:off x="457206" y="1421303"/>
            <a:ext cx="533372" cy="533480"/>
            <a:chOff x="457200" y="1378813"/>
            <a:chExt cx="695400" cy="695450"/>
          </a:xfrm>
        </p:grpSpPr>
        <p:sp>
          <p:nvSpPr>
            <p:cNvPr id="2477" name="Google Shape;2477;p129"/>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78" name="Google Shape;2478;p129"/>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12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0" name="Google Shape;2480;p129"/>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1" name="Google Shape;2481;p12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2" name="Google Shape;2482;p129"/>
          <p:cNvGrpSpPr/>
          <p:nvPr/>
        </p:nvGrpSpPr>
        <p:grpSpPr>
          <a:xfrm>
            <a:off x="4936306" y="1423553"/>
            <a:ext cx="533372" cy="533480"/>
            <a:chOff x="457200" y="1378813"/>
            <a:chExt cx="695400" cy="695450"/>
          </a:xfrm>
        </p:grpSpPr>
        <p:sp>
          <p:nvSpPr>
            <p:cNvPr id="2483" name="Google Shape;2483;p12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4" name="Google Shape;2484;p129"/>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5" name="Google Shape;2485;p12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6" name="Google Shape;2486;p129"/>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2487" name="Shape 2487"/>
        <p:cNvGrpSpPr/>
        <p:nvPr/>
      </p:nvGrpSpPr>
      <p:grpSpPr>
        <a:xfrm>
          <a:off x="0" y="0"/>
          <a:ext cx="0" cy="0"/>
          <a:chOff x="0" y="0"/>
          <a:chExt cx="0" cy="0"/>
        </a:xfrm>
      </p:grpSpPr>
      <p:sp>
        <p:nvSpPr>
          <p:cNvPr id="2488" name="Google Shape;2488;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9" name="Google Shape;2489;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0" name="Google Shape;2490;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1" name="Google Shape;2491;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92" name="Google Shape;2492;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93" name="Google Shape;2493;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4" name="Google Shape;2494;p13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95" name="Google Shape;2495;p13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0" name="Google Shape;2500;p13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1" name="Google Shape;2501;p13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06" name="Google Shape;2506;p13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07" name="Google Shape;2507;p13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0" name="Google Shape;2510;p13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511" name="Google Shape;2511;p13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2" name="Google Shape;2512;p13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3" name="Google Shape;2513;p13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2514" name="Shape 2514"/>
        <p:cNvGrpSpPr/>
        <p:nvPr/>
      </p:nvGrpSpPr>
      <p:grpSpPr>
        <a:xfrm>
          <a:off x="0" y="0"/>
          <a:ext cx="0" cy="0"/>
          <a:chOff x="0" y="0"/>
          <a:chExt cx="0" cy="0"/>
        </a:xfrm>
      </p:grpSpPr>
      <p:sp>
        <p:nvSpPr>
          <p:cNvPr id="2515" name="Google Shape;2515;p1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7" name="Google Shape;2517;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18" name="Google Shape;2518;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19" name="Google Shape;2519;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20" name="Google Shape;2520;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1" name="Google Shape;2521;p1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2" name="Google Shape;2522;p1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3" name="Google Shape;2523;p1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7" name="Google Shape;2527;p1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8" name="Google Shape;2528;p1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29" name="Google Shape;2529;p1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30" name="Google Shape;2530;p131"/>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531" name="Google Shape;2531;p131"/>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532" name="Google Shape;2532;p1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2533" name="Shape 2533"/>
        <p:cNvGrpSpPr/>
        <p:nvPr/>
      </p:nvGrpSpPr>
      <p:grpSpPr>
        <a:xfrm>
          <a:off x="0" y="0"/>
          <a:ext cx="0" cy="0"/>
          <a:chOff x="0" y="0"/>
          <a:chExt cx="0" cy="0"/>
        </a:xfrm>
      </p:grpSpPr>
      <p:sp>
        <p:nvSpPr>
          <p:cNvPr id="2534" name="Google Shape;2534;p1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6" name="Google Shape;2536;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7" name="Google Shape;2537;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38" name="Google Shape;253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39" name="Google Shape;253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0" name="Google Shape;2540;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1" name="Google Shape;2541;p1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2" name="Google Shape;2542;p1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6" name="Google Shape;2546;p1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7" name="Google Shape;2547;p1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48" name="Google Shape;2548;p13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49" name="Google Shape;2549;p13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550" name="Google Shape;2550;p13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551" name="Google Shape;2551;p13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2552" name="Shape 2552"/>
        <p:cNvGrpSpPr/>
        <p:nvPr/>
      </p:nvGrpSpPr>
      <p:grpSpPr>
        <a:xfrm>
          <a:off x="0" y="0"/>
          <a:ext cx="0" cy="0"/>
          <a:chOff x="0" y="0"/>
          <a:chExt cx="0" cy="0"/>
        </a:xfrm>
      </p:grpSpPr>
      <p:sp>
        <p:nvSpPr>
          <p:cNvPr id="2553" name="Google Shape;2553;p1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5" name="Google Shape;2555;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56" name="Google Shape;2556;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57" name="Google Shape;255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8" name="Google Shape;2558;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59" name="Google Shape;2559;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0" name="Google Shape;2560;p1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1" name="Google Shape;2561;p1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5" name="Google Shape;2565;p1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6" name="Google Shape;2566;p1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67" name="Google Shape;2567;p13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568" name="Google Shape;2568;p13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569" name="Google Shape;2569;p13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570" name="Google Shape;2570;p13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2571" name="Shape 2571"/>
        <p:cNvGrpSpPr/>
        <p:nvPr/>
      </p:nvGrpSpPr>
      <p:grpSpPr>
        <a:xfrm>
          <a:off x="0" y="0"/>
          <a:ext cx="0" cy="0"/>
          <a:chOff x="0" y="0"/>
          <a:chExt cx="0" cy="0"/>
        </a:xfrm>
      </p:grpSpPr>
      <p:sp>
        <p:nvSpPr>
          <p:cNvPr id="2572" name="Google Shape;2572;p1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4" name="Google Shape;2574;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5" name="Google Shape;2575;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76" name="Google Shape;257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77" name="Google Shape;2577;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78" name="Google Shape;2578;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9" name="Google Shape;2579;p13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0" name="Google Shape;2580;p1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4" name="Google Shape;2584;p13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5" name="Google Shape;2585;p13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86" name="Google Shape;2586;p13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587" name="Google Shape;2587;p134"/>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588" name="Google Shape;2588;p134"/>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589" name="Google Shape;2589;p134"/>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2590" name="Shape 2590"/>
        <p:cNvGrpSpPr/>
        <p:nvPr/>
      </p:nvGrpSpPr>
      <p:grpSpPr>
        <a:xfrm>
          <a:off x="0" y="0"/>
          <a:ext cx="0" cy="0"/>
          <a:chOff x="0" y="0"/>
          <a:chExt cx="0" cy="0"/>
        </a:xfrm>
      </p:grpSpPr>
      <p:sp>
        <p:nvSpPr>
          <p:cNvPr id="2591" name="Google Shape;2591;p1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3" name="Google Shape;2593;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4" name="Google Shape;2594;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5" name="Google Shape;2595;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96" name="Google Shape;2596;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7" name="Google Shape;2597;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8" name="Google Shape;2598;p1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9" name="Google Shape;2599;p1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3" name="Google Shape;2603;p1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4" name="Google Shape;2604;p1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5" name="Google Shape;2605;p1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07" name="Google Shape;2607;p1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08" name="Google Shape;2608;p135"/>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609" name="Google Shape;2609;p1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10" name="Google Shape;2610;p135"/>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611" name="Google Shape;2611;p1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2612" name="Shape 2612"/>
        <p:cNvGrpSpPr/>
        <p:nvPr/>
      </p:nvGrpSpPr>
      <p:grpSpPr>
        <a:xfrm>
          <a:off x="0" y="0"/>
          <a:ext cx="0" cy="0"/>
          <a:chOff x="0" y="0"/>
          <a:chExt cx="0" cy="0"/>
        </a:xfrm>
      </p:grpSpPr>
      <p:sp>
        <p:nvSpPr>
          <p:cNvPr id="2613" name="Google Shape;2613;p1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5" name="Google Shape;2615;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16" name="Google Shape;2616;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17" name="Google Shape;261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18" name="Google Shape;2618;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9" name="Google Shape;2619;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0" name="Google Shape;2620;p1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1" name="Google Shape;2621;p1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5" name="Google Shape;2625;p1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6" name="Google Shape;2626;p1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7" name="Google Shape;2627;p1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29" name="Google Shape;2629;p13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30" name="Google Shape;2630;p13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631" name="Google Shape;2631;p13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32" name="Google Shape;2632;p13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633" name="Google Shape;2633;p13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2634" name="Shape 2634"/>
        <p:cNvGrpSpPr/>
        <p:nvPr/>
      </p:nvGrpSpPr>
      <p:grpSpPr>
        <a:xfrm>
          <a:off x="0" y="0"/>
          <a:ext cx="0" cy="0"/>
          <a:chOff x="0" y="0"/>
          <a:chExt cx="0" cy="0"/>
        </a:xfrm>
      </p:grpSpPr>
      <p:sp>
        <p:nvSpPr>
          <p:cNvPr id="2635" name="Google Shape;2635;p1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7" name="Google Shape;2637;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38" name="Google Shape;2638;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9" name="Google Shape;2639;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40" name="Google Shape;2640;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1" name="Google Shape;2641;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2" name="Google Shape;2642;p1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3" name="Google Shape;2643;p1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7" name="Google Shape;2647;p1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8" name="Google Shape;2648;p1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9" name="Google Shape;2649;p1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51" name="Google Shape;2651;p13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652" name="Google Shape;2652;p13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653" name="Google Shape;2653;p13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654" name="Google Shape;2654;p13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655" name="Google Shape;2655;p13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2656" name="Shape 2656"/>
        <p:cNvGrpSpPr/>
        <p:nvPr/>
      </p:nvGrpSpPr>
      <p:grpSpPr>
        <a:xfrm>
          <a:off x="0" y="0"/>
          <a:ext cx="0" cy="0"/>
          <a:chOff x="0" y="0"/>
          <a:chExt cx="0" cy="0"/>
        </a:xfrm>
      </p:grpSpPr>
      <p:sp>
        <p:nvSpPr>
          <p:cNvPr id="2657" name="Google Shape;2657;p1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9" name="Google Shape;2659;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0" name="Google Shape;2660;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1" name="Google Shape;2661;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2" name="Google Shape;2662;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3" name="Google Shape;2663;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4" name="Google Shape;2664;p13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5" name="Google Shape;2665;p1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9" name="Google Shape;2669;p13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0" name="Google Shape;2670;p13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73" name="Google Shape;2673;p138"/>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674" name="Google Shape;2674;p138"/>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675" name="Google Shape;2675;p138"/>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676" name="Google Shape;2676;p138"/>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677" name="Google Shape;2677;p138"/>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2678" name="Shape 2678"/>
        <p:cNvGrpSpPr/>
        <p:nvPr/>
      </p:nvGrpSpPr>
      <p:grpSpPr>
        <a:xfrm>
          <a:off x="0" y="0"/>
          <a:ext cx="0" cy="0"/>
          <a:chOff x="0" y="0"/>
          <a:chExt cx="0" cy="0"/>
        </a:xfrm>
      </p:grpSpPr>
      <p:sp>
        <p:nvSpPr>
          <p:cNvPr id="2679" name="Google Shape;2679;p1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1" name="Google Shape;2681;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2" name="Google Shape;2682;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83" name="Google Shape;2683;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84" name="Google Shape;2684;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5" name="Google Shape;2685;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6" name="Google Shape;2686;p1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7" name="Google Shape;2687;p1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3" name="Google Shape;2693;p1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4" name="Google Shape;2694;p1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5" name="Google Shape;2695;p1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6" name="Google Shape;2696;p1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97" name="Google Shape;2697;p1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698" name="Google Shape;2698;p139"/>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699" name="Google Shape;2699;p1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00" name="Google Shape;2700;p139"/>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701" name="Google Shape;2701;p1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02" name="Google Shape;2702;p139"/>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2703" name="Shape 2703"/>
        <p:cNvGrpSpPr/>
        <p:nvPr/>
      </p:nvGrpSpPr>
      <p:grpSpPr>
        <a:xfrm>
          <a:off x="0" y="0"/>
          <a:ext cx="0" cy="0"/>
          <a:chOff x="0" y="0"/>
          <a:chExt cx="0" cy="0"/>
        </a:xfrm>
      </p:grpSpPr>
      <p:sp>
        <p:nvSpPr>
          <p:cNvPr id="2704" name="Google Shape;2704;p1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6" name="Google Shape;2706;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07" name="Google Shape;2707;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08" name="Google Shape;2708;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09" name="Google Shape;2709;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0" name="Google Shape;2710;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1" name="Google Shape;2711;p1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2" name="Google Shape;2712;p1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8" name="Google Shape;2718;p1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0" name="Google Shape;2720;p1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1" name="Google Shape;2721;p1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2" name="Google Shape;2722;p14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723" name="Google Shape;2723;p14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724" name="Google Shape;2724;p14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25" name="Google Shape;2725;p14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726" name="Google Shape;2726;p14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27" name="Google Shape;2727;p14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2728" name="Shape 2728"/>
        <p:cNvGrpSpPr/>
        <p:nvPr/>
      </p:nvGrpSpPr>
      <p:grpSpPr>
        <a:xfrm>
          <a:off x="0" y="0"/>
          <a:ext cx="0" cy="0"/>
          <a:chOff x="0" y="0"/>
          <a:chExt cx="0" cy="0"/>
        </a:xfrm>
      </p:grpSpPr>
      <p:sp>
        <p:nvSpPr>
          <p:cNvPr id="2729" name="Google Shape;2729;p1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1" name="Google Shape;2731;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2" name="Google Shape;2732;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3" name="Google Shape;2733;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34" name="Google Shape;2734;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5" name="Google Shape;2735;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6" name="Google Shape;2736;p1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7" name="Google Shape;2737;p1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1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5" name="Google Shape;2745;p1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6" name="Google Shape;2746;p1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7" name="Google Shape;2747;p14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748" name="Google Shape;2748;p14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749" name="Google Shape;2749;p14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750" name="Google Shape;2750;p14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751" name="Google Shape;2751;p14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752" name="Google Shape;2752;p14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2753" name="Shape 2753"/>
        <p:cNvGrpSpPr/>
        <p:nvPr/>
      </p:nvGrpSpPr>
      <p:grpSpPr>
        <a:xfrm>
          <a:off x="0" y="0"/>
          <a:ext cx="0" cy="0"/>
          <a:chOff x="0" y="0"/>
          <a:chExt cx="0" cy="0"/>
        </a:xfrm>
      </p:grpSpPr>
      <p:sp>
        <p:nvSpPr>
          <p:cNvPr id="2754" name="Google Shape;2754;p1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6" name="Google Shape;2756;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57" name="Google Shape;2757;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58" name="Google Shape;2758;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9" name="Google Shape;2759;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0" name="Google Shape;2760;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1" name="Google Shape;2761;p14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2" name="Google Shape;2762;p1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4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4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9" name="Google Shape;2769;p14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0" name="Google Shape;2770;p14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1" name="Google Shape;2771;p14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72" name="Google Shape;2772;p14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773" name="Google Shape;2773;p14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774" name="Google Shape;2774;p14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775" name="Google Shape;2775;p14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776" name="Google Shape;2776;p14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777" name="Google Shape;2777;p14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2778" name="Shape 2778"/>
        <p:cNvGrpSpPr/>
        <p:nvPr/>
      </p:nvGrpSpPr>
      <p:grpSpPr>
        <a:xfrm>
          <a:off x="0" y="0"/>
          <a:ext cx="0" cy="0"/>
          <a:chOff x="0" y="0"/>
          <a:chExt cx="0" cy="0"/>
        </a:xfrm>
      </p:grpSpPr>
      <p:sp>
        <p:nvSpPr>
          <p:cNvPr id="2779" name="Google Shape;2779;p1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1" name="Google Shape;2781;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2" name="Google Shape;2782;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3" name="Google Shape;2783;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84" name="Google Shape;2784;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85" name="Google Shape;2785;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9" name="Google Shape;2789;p1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1" name="Google Shape;2791;p1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3" name="Google Shape;2793;p1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5" name="Google Shape;2795;p1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7" name="Google Shape;2797;p1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99" name="Google Shape;2799;p1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00" name="Google Shape;2800;p143"/>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801" name="Google Shape;2801;p1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02" name="Google Shape;2802;p143"/>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803" name="Google Shape;2803;p1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04" name="Google Shape;2804;p143"/>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805" name="Google Shape;2805;p1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2806" name="Shape 2806"/>
        <p:cNvGrpSpPr/>
        <p:nvPr/>
      </p:nvGrpSpPr>
      <p:grpSpPr>
        <a:xfrm>
          <a:off x="0" y="0"/>
          <a:ext cx="0" cy="0"/>
          <a:chOff x="0" y="0"/>
          <a:chExt cx="0" cy="0"/>
        </a:xfrm>
      </p:grpSpPr>
      <p:sp>
        <p:nvSpPr>
          <p:cNvPr id="2807" name="Google Shape;2807;p1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9" name="Google Shape;2809;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0" name="Google Shape;2810;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11" name="Google Shape;2811;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12" name="Google Shape;2812;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13" name="Google Shape;2813;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4" name="Google Shape;2814;p1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5" name="Google Shape;2815;p1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7" name="Google Shape;2817;p1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9" name="Google Shape;2819;p1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1" name="Google Shape;2821;p1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3" name="Google Shape;2823;p1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5" name="Google Shape;2825;p1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27" name="Google Shape;2827;p14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28" name="Google Shape;2828;p14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829" name="Google Shape;2829;p14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30" name="Google Shape;2830;p14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831" name="Google Shape;2831;p14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32" name="Google Shape;2832;p14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833" name="Google Shape;2833;p14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2834" name="Shape 2834"/>
        <p:cNvGrpSpPr/>
        <p:nvPr/>
      </p:nvGrpSpPr>
      <p:grpSpPr>
        <a:xfrm>
          <a:off x="0" y="0"/>
          <a:ext cx="0" cy="0"/>
          <a:chOff x="0" y="0"/>
          <a:chExt cx="0" cy="0"/>
        </a:xfrm>
      </p:grpSpPr>
      <p:sp>
        <p:nvSpPr>
          <p:cNvPr id="2835" name="Google Shape;2835;p1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7" name="Google Shape;2837;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38" name="Google Shape;2838;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39" name="Google Shape;2839;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40" name="Google Shape;2840;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1" name="Google Shape;2841;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2" name="Google Shape;2842;p1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3" name="Google Shape;2843;p1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5" name="Google Shape;2845;p1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7" name="Google Shape;2847;p1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9" name="Google Shape;2849;p1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1" name="Google Shape;2851;p1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3" name="Google Shape;2853;p1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55" name="Google Shape;2855;p14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856" name="Google Shape;2856;p14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857" name="Google Shape;2857;p14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858" name="Google Shape;2858;p14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859" name="Google Shape;2859;p14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860" name="Google Shape;2860;p145"/>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861" name="Google Shape;2861;p145"/>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2862" name="Shape 2862"/>
        <p:cNvGrpSpPr/>
        <p:nvPr/>
      </p:nvGrpSpPr>
      <p:grpSpPr>
        <a:xfrm>
          <a:off x="0" y="0"/>
          <a:ext cx="0" cy="0"/>
          <a:chOff x="0" y="0"/>
          <a:chExt cx="0" cy="0"/>
        </a:xfrm>
      </p:grpSpPr>
      <p:sp>
        <p:nvSpPr>
          <p:cNvPr id="2863" name="Google Shape;2863;p14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5" name="Google Shape;2865;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6" name="Google Shape;2866;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67" name="Google Shape;2867;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68" name="Google Shape;2868;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69" name="Google Shape;2869;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0" name="Google Shape;2870;p14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1" name="Google Shape;2871;p14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4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3" name="Google Shape;2873;p14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4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5" name="Google Shape;2875;p14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4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7" name="Google Shape;2877;p14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4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9" name="Google Shape;2879;p14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4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1" name="Google Shape;2881;p14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4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83" name="Google Shape;2883;p146"/>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884" name="Google Shape;2884;p146"/>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885" name="Google Shape;2885;p146"/>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886" name="Google Shape;2886;p146"/>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887" name="Google Shape;2887;p146"/>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888" name="Google Shape;2888;p146"/>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889" name="Google Shape;2889;p146"/>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2890" name="Shape 2890"/>
        <p:cNvGrpSpPr/>
        <p:nvPr/>
      </p:nvGrpSpPr>
      <p:grpSpPr>
        <a:xfrm>
          <a:off x="0" y="0"/>
          <a:ext cx="0" cy="0"/>
          <a:chOff x="0" y="0"/>
          <a:chExt cx="0" cy="0"/>
        </a:xfrm>
      </p:grpSpPr>
      <p:sp>
        <p:nvSpPr>
          <p:cNvPr id="2891" name="Google Shape;2891;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2" name="Google Shape;2892;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93" name="Google Shape;2893;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4" name="Google Shape;2894;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95" name="Google Shape;2895;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96" name="Google Shape;2896;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7" name="Google Shape;2897;p1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9" name="Google Shape;2899;p1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1" name="Google Shape;2901;p1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3" name="Google Shape;2903;p1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5" name="Google Shape;2905;p1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7" name="Google Shape;2907;p1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9" name="Google Shape;2909;p1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1" name="Google Shape;2911;p1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13" name="Google Shape;2913;p1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14" name="Google Shape;2914;p147"/>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915" name="Google Shape;2915;p1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16" name="Google Shape;2916;p147"/>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917" name="Google Shape;2917;p1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18" name="Google Shape;2918;p147"/>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919" name="Google Shape;2919;p1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20" name="Google Shape;2920;p147"/>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2921" name="Shape 2921"/>
        <p:cNvGrpSpPr/>
        <p:nvPr/>
      </p:nvGrpSpPr>
      <p:grpSpPr>
        <a:xfrm>
          <a:off x="0" y="0"/>
          <a:ext cx="0" cy="0"/>
          <a:chOff x="0" y="0"/>
          <a:chExt cx="0" cy="0"/>
        </a:xfrm>
      </p:grpSpPr>
      <p:sp>
        <p:nvSpPr>
          <p:cNvPr id="2922" name="Google Shape;2922;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3" name="Google Shape;2923;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24" name="Google Shape;2924;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25" name="Google Shape;2925;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6" name="Google Shape;2926;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7" name="Google Shape;2927;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8" name="Google Shape;2928;p1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0" name="Google Shape;2930;p1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2" name="Google Shape;2932;p1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4" name="Google Shape;2934;p1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6" name="Google Shape;2936;p1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8" name="Google Shape;2938;p1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0" name="Google Shape;2940;p1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2" name="Google Shape;2942;p1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44" name="Google Shape;2944;p14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45" name="Google Shape;2945;p14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946" name="Google Shape;2946;p14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47" name="Google Shape;2947;p14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948" name="Google Shape;2948;p14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49" name="Google Shape;2949;p14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950" name="Google Shape;2950;p14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51" name="Google Shape;2951;p14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2952" name="Shape 2952"/>
        <p:cNvGrpSpPr/>
        <p:nvPr/>
      </p:nvGrpSpPr>
      <p:grpSpPr>
        <a:xfrm>
          <a:off x="0" y="0"/>
          <a:ext cx="0" cy="0"/>
          <a:chOff x="0" y="0"/>
          <a:chExt cx="0" cy="0"/>
        </a:xfrm>
      </p:grpSpPr>
      <p:sp>
        <p:nvSpPr>
          <p:cNvPr id="2953" name="Google Shape;2953;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4" name="Google Shape;2954;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55" name="Google Shape;2955;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56" name="Google Shape;2956;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57" name="Google Shape;2957;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8" name="Google Shape;2958;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9" name="Google Shape;2959;p1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1" name="Google Shape;2961;p1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3" name="Google Shape;2963;p1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5" name="Google Shape;2965;p1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7" name="Google Shape;2967;p1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9" name="Google Shape;2969;p1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1" name="Google Shape;2971;p1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3" name="Google Shape;2973;p1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75" name="Google Shape;2975;p14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976" name="Google Shape;2976;p14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977" name="Google Shape;2977;p14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978" name="Google Shape;2978;p14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979" name="Google Shape;2979;p14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980" name="Google Shape;2980;p14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981" name="Google Shape;2981;p14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982" name="Google Shape;2982;p14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2983" name="Shape 2983"/>
        <p:cNvGrpSpPr/>
        <p:nvPr/>
      </p:nvGrpSpPr>
      <p:grpSpPr>
        <a:xfrm>
          <a:off x="0" y="0"/>
          <a:ext cx="0" cy="0"/>
          <a:chOff x="0" y="0"/>
          <a:chExt cx="0" cy="0"/>
        </a:xfrm>
      </p:grpSpPr>
      <p:sp>
        <p:nvSpPr>
          <p:cNvPr id="2984" name="Google Shape;2984;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5" name="Google Shape;2985;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86" name="Google Shape;2986;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7" name="Google Shape;2987;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88" name="Google Shape;2988;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89" name="Google Shape;2989;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0" name="Google Shape;2990;p15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5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2" name="Google Shape;2992;p15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5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4" name="Google Shape;2994;p15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5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6" name="Google Shape;2996;p15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5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8" name="Google Shape;2998;p15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5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0" name="Google Shape;3000;p15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5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2" name="Google Shape;3002;p15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5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15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5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06" name="Google Shape;3006;p15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007" name="Google Shape;3007;p150"/>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008" name="Google Shape;3008;p150"/>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009" name="Google Shape;3009;p150"/>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010" name="Google Shape;3010;p150"/>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011" name="Google Shape;3011;p150"/>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012" name="Google Shape;3012;p150"/>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013" name="Google Shape;3013;p150"/>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3014" name="Shape 3014"/>
        <p:cNvGrpSpPr/>
        <p:nvPr/>
      </p:nvGrpSpPr>
      <p:grpSpPr>
        <a:xfrm>
          <a:off x="0" y="0"/>
          <a:ext cx="0" cy="0"/>
          <a:chOff x="0" y="0"/>
          <a:chExt cx="0" cy="0"/>
        </a:xfrm>
      </p:grpSpPr>
      <p:pic>
        <p:nvPicPr>
          <p:cNvPr id="3015" name="Google Shape;3015;p15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016" name="Google Shape;3016;p151"/>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7" name="Google Shape;3017;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18" name="Google Shape;3018;p1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9" name="Google Shape;3019;p15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0" name="Google Shape;3020;p151"/>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1" name="Google Shape;3021;p151"/>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3022" name="Shape 3022"/>
        <p:cNvGrpSpPr/>
        <p:nvPr/>
      </p:nvGrpSpPr>
      <p:grpSpPr>
        <a:xfrm>
          <a:off x="0" y="0"/>
          <a:ext cx="0" cy="0"/>
          <a:chOff x="0" y="0"/>
          <a:chExt cx="0" cy="0"/>
        </a:xfrm>
      </p:grpSpPr>
      <p:pic>
        <p:nvPicPr>
          <p:cNvPr id="3023" name="Google Shape;3023;p1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24" name="Google Shape;3024;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25" name="Google Shape;3025;p1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6" name="Google Shape;3026;p15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27" name="Google Shape;3027;p15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3028" name="Shape 3028"/>
        <p:cNvGrpSpPr/>
        <p:nvPr/>
      </p:nvGrpSpPr>
      <p:grpSpPr>
        <a:xfrm>
          <a:off x="0" y="0"/>
          <a:ext cx="0" cy="0"/>
          <a:chOff x="0" y="0"/>
          <a:chExt cx="0" cy="0"/>
        </a:xfrm>
      </p:grpSpPr>
      <p:sp>
        <p:nvSpPr>
          <p:cNvPr id="3029" name="Google Shape;3029;p1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0" name="Google Shape;3030;p153"/>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1" name="Google Shape;3031;p153"/>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2" name="Google Shape;3032;p153"/>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3033" name="Shape 3033"/>
        <p:cNvGrpSpPr/>
        <p:nvPr/>
      </p:nvGrpSpPr>
      <p:grpSpPr>
        <a:xfrm>
          <a:off x="0" y="0"/>
          <a:ext cx="0" cy="0"/>
          <a:chOff x="0" y="0"/>
          <a:chExt cx="0" cy="0"/>
        </a:xfrm>
      </p:grpSpPr>
      <p:sp>
        <p:nvSpPr>
          <p:cNvPr id="3034" name="Google Shape;3034;p1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5" name="Google Shape;3035;p154"/>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3036" name="Google Shape;3036;p154"/>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7" name="Google Shape;3037;p154"/>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2020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403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theme" Target="../theme/theme1.xml"/><Relationship Id="rId50" Type="http://schemas.openxmlformats.org/officeDocument/2006/relationships/slideLayout" Target="../slideLayouts/slideLayout101.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1.xml"/><Relationship Id="rId42" Type="http://schemas.openxmlformats.org/officeDocument/2006/relationships/slideLayout" Target="../slideLayouts/slideLayout143.xml"/><Relationship Id="rId41" Type="http://schemas.openxmlformats.org/officeDocument/2006/relationships/slideLayout" Target="../slideLayouts/slideLayout142.xml"/><Relationship Id="rId44" Type="http://schemas.openxmlformats.org/officeDocument/2006/relationships/slideLayout" Target="../slideLayouts/slideLayout145.xml"/><Relationship Id="rId43" Type="http://schemas.openxmlformats.org/officeDocument/2006/relationships/slideLayout" Target="../slideLayouts/slideLayout144.xml"/><Relationship Id="rId46" Type="http://schemas.openxmlformats.org/officeDocument/2006/relationships/slideLayout" Target="../slideLayouts/slideLayout147.xml"/><Relationship Id="rId45" Type="http://schemas.openxmlformats.org/officeDocument/2006/relationships/slideLayout" Target="../slideLayouts/slideLayout146.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48" Type="http://schemas.openxmlformats.org/officeDocument/2006/relationships/slideLayout" Target="../slideLayouts/slideLayout149.xml"/><Relationship Id="rId47" Type="http://schemas.openxmlformats.org/officeDocument/2006/relationships/slideLayout" Target="../slideLayouts/slideLayout148.xml"/><Relationship Id="rId49" Type="http://schemas.openxmlformats.org/officeDocument/2006/relationships/slideLayout" Target="../slideLayouts/slideLayout150.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31" Type="http://schemas.openxmlformats.org/officeDocument/2006/relationships/slideLayout" Target="../slideLayouts/slideLayout132.xml"/><Relationship Id="rId30" Type="http://schemas.openxmlformats.org/officeDocument/2006/relationships/slideLayout" Target="../slideLayouts/slideLayout131.xml"/><Relationship Id="rId33" Type="http://schemas.openxmlformats.org/officeDocument/2006/relationships/slideLayout" Target="../slideLayouts/slideLayout134.xml"/><Relationship Id="rId32" Type="http://schemas.openxmlformats.org/officeDocument/2006/relationships/slideLayout" Target="../slideLayouts/slideLayout133.xml"/><Relationship Id="rId35" Type="http://schemas.openxmlformats.org/officeDocument/2006/relationships/slideLayout" Target="../slideLayouts/slideLayout136.xml"/><Relationship Id="rId34" Type="http://schemas.openxmlformats.org/officeDocument/2006/relationships/slideLayout" Target="../slideLayouts/slideLayout135.xml"/><Relationship Id="rId37" Type="http://schemas.openxmlformats.org/officeDocument/2006/relationships/slideLayout" Target="../slideLayouts/slideLayout138.xml"/><Relationship Id="rId36" Type="http://schemas.openxmlformats.org/officeDocument/2006/relationships/slideLayout" Target="../slideLayouts/slideLayout137.xml"/><Relationship Id="rId39" Type="http://schemas.openxmlformats.org/officeDocument/2006/relationships/slideLayout" Target="../slideLayouts/slideLayout140.xml"/><Relationship Id="rId38" Type="http://schemas.openxmlformats.org/officeDocument/2006/relationships/slideLayout" Target="../slideLayouts/slideLayout139.xml"/><Relationship Id="rId20" Type="http://schemas.openxmlformats.org/officeDocument/2006/relationships/slideLayout" Target="../slideLayouts/slideLayout121.xml"/><Relationship Id="rId22" Type="http://schemas.openxmlformats.org/officeDocument/2006/relationships/slideLayout" Target="../slideLayouts/slideLayout123.xml"/><Relationship Id="rId21" Type="http://schemas.openxmlformats.org/officeDocument/2006/relationships/slideLayout" Target="../slideLayouts/slideLayout122.xml"/><Relationship Id="rId24" Type="http://schemas.openxmlformats.org/officeDocument/2006/relationships/slideLayout" Target="../slideLayouts/slideLayout125.xml"/><Relationship Id="rId23" Type="http://schemas.openxmlformats.org/officeDocument/2006/relationships/slideLayout" Target="../slideLayouts/slideLayout124.xml"/><Relationship Id="rId26" Type="http://schemas.openxmlformats.org/officeDocument/2006/relationships/slideLayout" Target="../slideLayouts/slideLayout127.xml"/><Relationship Id="rId25" Type="http://schemas.openxmlformats.org/officeDocument/2006/relationships/slideLayout" Target="../slideLayouts/slideLayout126.xml"/><Relationship Id="rId28" Type="http://schemas.openxmlformats.org/officeDocument/2006/relationships/slideLayout" Target="../slideLayouts/slideLayout129.xml"/><Relationship Id="rId27" Type="http://schemas.openxmlformats.org/officeDocument/2006/relationships/slideLayout" Target="../slideLayouts/slideLayout128.xml"/><Relationship Id="rId29" Type="http://schemas.openxmlformats.org/officeDocument/2006/relationships/slideLayout" Target="../slideLayouts/slideLayout130.xml"/><Relationship Id="rId51" Type="http://schemas.openxmlformats.org/officeDocument/2006/relationships/theme" Target="../theme/theme2.xml"/><Relationship Id="rId50" Type="http://schemas.openxmlformats.org/officeDocument/2006/relationships/slideLayout" Target="../slideLayouts/slideLayout151.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3" Type="http://schemas.openxmlformats.org/officeDocument/2006/relationships/slideLayout" Target="../slideLayouts/slideLayout114.xml"/><Relationship Id="rId12" Type="http://schemas.openxmlformats.org/officeDocument/2006/relationships/slideLayout" Target="../slideLayouts/slideLayout113.xml"/><Relationship Id="rId15" Type="http://schemas.openxmlformats.org/officeDocument/2006/relationships/slideLayout" Target="../slideLayouts/slideLayout116.xml"/><Relationship Id="rId14" Type="http://schemas.openxmlformats.org/officeDocument/2006/relationships/slideLayout" Target="../slideLayouts/slideLayout115.xml"/><Relationship Id="rId17" Type="http://schemas.openxmlformats.org/officeDocument/2006/relationships/slideLayout" Target="../slideLayouts/slideLayout118.xml"/><Relationship Id="rId16" Type="http://schemas.openxmlformats.org/officeDocument/2006/relationships/slideLayout" Target="../slideLayouts/slideLayout117.xml"/><Relationship Id="rId19" Type="http://schemas.openxmlformats.org/officeDocument/2006/relationships/slideLayout" Target="../slideLayouts/slideLayout120.xml"/><Relationship Id="rId18"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028" name="Shape 2028"/>
        <p:cNvGrpSpPr/>
        <p:nvPr/>
      </p:nvGrpSpPr>
      <p:grpSpPr>
        <a:xfrm>
          <a:off x="0" y="0"/>
          <a:ext cx="0" cy="0"/>
          <a:chOff x="0" y="0"/>
          <a:chExt cx="0" cy="0"/>
        </a:xfrm>
      </p:grpSpPr>
      <p:sp>
        <p:nvSpPr>
          <p:cNvPr id="2029" name="Google Shape;2029;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 id="2147483798"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 Id="rId3" Type="http://schemas.openxmlformats.org/officeDocument/2006/relationships/image" Target="../media/image313.png"/><Relationship Id="rId4" Type="http://schemas.openxmlformats.org/officeDocument/2006/relationships/image" Target="../media/image312.png"/><Relationship Id="rId5" Type="http://schemas.openxmlformats.org/officeDocument/2006/relationships/image" Target="../media/image311.png"/><Relationship Id="rId6" Type="http://schemas.openxmlformats.org/officeDocument/2006/relationships/image" Target="../media/image3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 Id="rId3" Type="http://schemas.openxmlformats.org/officeDocument/2006/relationships/image" Target="../media/image313.png"/><Relationship Id="rId4" Type="http://schemas.openxmlformats.org/officeDocument/2006/relationships/image" Target="../media/image3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2.xml"/><Relationship Id="rId3" Type="http://schemas.openxmlformats.org/officeDocument/2006/relationships/image" Target="../media/image313.png"/><Relationship Id="rId4" Type="http://schemas.openxmlformats.org/officeDocument/2006/relationships/image" Target="../media/image3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3.xml"/><Relationship Id="rId3" Type="http://schemas.openxmlformats.org/officeDocument/2006/relationships/image" Target="../media/image3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4.xml"/><Relationship Id="rId3" Type="http://schemas.openxmlformats.org/officeDocument/2006/relationships/image" Target="../media/image3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5.xml"/><Relationship Id="rId3" Type="http://schemas.openxmlformats.org/officeDocument/2006/relationships/image" Target="../media/image3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6.xml"/><Relationship Id="rId3" Type="http://schemas.openxmlformats.org/officeDocument/2006/relationships/image" Target="../media/image3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06.png"/><Relationship Id="rId4" Type="http://schemas.openxmlformats.org/officeDocument/2006/relationships/image" Target="../media/image308.png"/><Relationship Id="rId5" Type="http://schemas.openxmlformats.org/officeDocument/2006/relationships/image" Target="../media/image30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1.xml"/><Relationship Id="rId3" Type="http://schemas.openxmlformats.org/officeDocument/2006/relationships/image" Target="../media/image3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2.xml"/><Relationship Id="rId3" Type="http://schemas.openxmlformats.org/officeDocument/2006/relationships/image" Target="../media/image3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3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image" Target="../media/image3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3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 Id="rId3" Type="http://schemas.openxmlformats.org/officeDocument/2006/relationships/image" Target="../media/image3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0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4.xml"/><Relationship Id="rId3" Type="http://schemas.openxmlformats.org/officeDocument/2006/relationships/image" Target="../media/image3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5.xml"/><Relationship Id="rId3" Type="http://schemas.openxmlformats.org/officeDocument/2006/relationships/image" Target="../media/image3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7.xml"/><Relationship Id="rId3" Type="http://schemas.openxmlformats.org/officeDocument/2006/relationships/hyperlink" Target="https://threatmap.fortiguard.com/" TargetMode="External"/><Relationship Id="rId4" Type="http://schemas.openxmlformats.org/officeDocument/2006/relationships/hyperlink" Target="https://cybermap.kaspersky.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30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0.xml"/><Relationship Id="rId3" Type="http://schemas.openxmlformats.org/officeDocument/2006/relationships/image" Target="../media/image3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image" Target="../media/image119.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5.xml"/><Relationship Id="rId3" Type="http://schemas.openxmlformats.org/officeDocument/2006/relationships/image" Target="../media/image3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57.xml"/><Relationship Id="rId3" Type="http://schemas.openxmlformats.org/officeDocument/2006/relationships/hyperlink" Target="http://www.youtube.com/watch?v=X8epHwf0Heo" TargetMode="External"/><Relationship Id="rId4" Type="http://schemas.openxmlformats.org/officeDocument/2006/relationships/image" Target="../media/image32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30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1.xml"/><Relationship Id="rId3" Type="http://schemas.openxmlformats.org/officeDocument/2006/relationships/image" Target="../media/image1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2.xml"/><Relationship Id="rId3" Type="http://schemas.openxmlformats.org/officeDocument/2006/relationships/image" Target="../media/image1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3.xml"/><Relationship Id="rId3" Type="http://schemas.openxmlformats.org/officeDocument/2006/relationships/image" Target="../media/image1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8.xml"/><Relationship Id="rId3" Type="http://schemas.openxmlformats.org/officeDocument/2006/relationships/image" Target="../media/image1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30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0.xml"/><Relationship Id="rId3" Type="http://schemas.openxmlformats.org/officeDocument/2006/relationships/image" Target="../media/image32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3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 Id="rId3" Type="http://schemas.openxmlformats.org/officeDocument/2006/relationships/image" Target="../media/image313.png"/><Relationship Id="rId4" Type="http://schemas.openxmlformats.org/officeDocument/2006/relationships/image" Target="../media/image312.png"/><Relationship Id="rId5" Type="http://schemas.openxmlformats.org/officeDocument/2006/relationships/image" Target="../media/image311.png"/><Relationship Id="rId6" Type="http://schemas.openxmlformats.org/officeDocument/2006/relationships/image" Target="../media/image3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1" name="Shape 3041"/>
        <p:cNvGrpSpPr/>
        <p:nvPr/>
      </p:nvGrpSpPr>
      <p:grpSpPr>
        <a:xfrm>
          <a:off x="0" y="0"/>
          <a:ext cx="0" cy="0"/>
          <a:chOff x="0" y="0"/>
          <a:chExt cx="0" cy="0"/>
        </a:xfrm>
      </p:grpSpPr>
      <p:sp>
        <p:nvSpPr>
          <p:cNvPr id="3042" name="Google Shape;3042;p155"/>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Cybersecurity 101 Day 2</a:t>
            </a:r>
            <a:endParaRPr/>
          </a:p>
        </p:txBody>
      </p:sp>
      <p:sp>
        <p:nvSpPr>
          <p:cNvPr id="3043" name="Google Shape;3043;p155"/>
          <p:cNvSpPr txBox="1"/>
          <p:nvPr>
            <p:ph idx="2" type="title"/>
          </p:nvPr>
        </p:nvSpPr>
        <p:spPr>
          <a:xfrm>
            <a:off x="274350" y="18396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Surveying</a:t>
            </a:r>
            <a:r>
              <a:rPr lang="en"/>
              <a:t> the Cyberspace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CFDDE5"/>
            </a:gs>
            <a:gs pos="100000">
              <a:schemeClr val="accent3"/>
            </a:gs>
          </a:gsLst>
          <a:lin ang="5400700" scaled="0"/>
        </a:gradFill>
      </p:bgPr>
    </p:bg>
    <p:spTree>
      <p:nvGrpSpPr>
        <p:cNvPr id="3179" name="Shape 3179"/>
        <p:cNvGrpSpPr/>
        <p:nvPr/>
      </p:nvGrpSpPr>
      <p:grpSpPr>
        <a:xfrm>
          <a:off x="0" y="0"/>
          <a:ext cx="0" cy="0"/>
          <a:chOff x="0" y="0"/>
          <a:chExt cx="0" cy="0"/>
        </a:xfrm>
      </p:grpSpPr>
      <p:sp>
        <p:nvSpPr>
          <p:cNvPr id="3180" name="Google Shape;3180;p164"/>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182" name="Google Shape;3182;p164"/>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183" name="Google Shape;3183;p164"/>
          <p:cNvSpPr txBox="1"/>
          <p:nvPr/>
        </p:nvSpPr>
        <p:spPr>
          <a:xfrm>
            <a:off x="4801725" y="1650625"/>
            <a:ext cx="1617600" cy="1998900"/>
          </a:xfrm>
          <a:prstGeom prst="rect">
            <a:avLst/>
          </a:prstGeom>
          <a:solidFill>
            <a:srgbClr val="FF0000">
              <a:alpha val="71520"/>
            </a:srgbClr>
          </a:solidFill>
          <a:ln cap="flat" cmpd="sng" w="76200">
            <a:solidFill>
              <a:schemeClr val="accent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84" name="Google Shape;3184;p164"/>
          <p:cNvSpPr txBox="1"/>
          <p:nvPr/>
        </p:nvSpPr>
        <p:spPr>
          <a:xfrm>
            <a:off x="6870075" y="1650625"/>
            <a:ext cx="1617600" cy="1998900"/>
          </a:xfrm>
          <a:prstGeom prst="rect">
            <a:avLst/>
          </a:prstGeom>
          <a:solidFill>
            <a:srgbClr val="F1C232"/>
          </a:solidFill>
          <a:ln cap="flat" cmpd="sng" w="76200">
            <a:solidFill>
              <a:schemeClr val="accent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85" name="Google Shape;3185;p164"/>
          <p:cNvSpPr txBox="1"/>
          <p:nvPr/>
        </p:nvSpPr>
        <p:spPr>
          <a:xfrm>
            <a:off x="2733375" y="1650625"/>
            <a:ext cx="1617600" cy="1998900"/>
          </a:xfrm>
          <a:prstGeom prst="rect">
            <a:avLst/>
          </a:prstGeom>
          <a:solidFill>
            <a:srgbClr val="336699"/>
          </a:solidFill>
          <a:ln cap="flat" cmpd="sng" w="76200">
            <a:solidFill>
              <a:schemeClr val="accent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86" name="Google Shape;3186;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87" name="Google Shape;3187;p164"/>
          <p:cNvSpPr txBox="1"/>
          <p:nvPr/>
        </p:nvSpPr>
        <p:spPr>
          <a:xfrm>
            <a:off x="548750" y="854725"/>
            <a:ext cx="2013300" cy="3905100"/>
          </a:xfrm>
          <a:prstGeom prst="rect">
            <a:avLst/>
          </a:prstGeom>
          <a:solidFill>
            <a:srgbClr val="45818E"/>
          </a:solidFill>
          <a:ln cap="flat" cmpd="sng" w="76200">
            <a:solidFill>
              <a:schemeClr val="accent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188" name="Google Shape;3188;p164"/>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3189" name="Google Shape;3189;p164"/>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3190" name="Google Shape;3190;p164"/>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3191" name="Google Shape;3191;p164"/>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3192" name="Google Shape;3192;p164"/>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3193" name="Google Shape;3193;p164"/>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3194" name="Google Shape;3194;p164"/>
          <p:cNvSpPr/>
          <p:nvPr/>
        </p:nvSpPr>
        <p:spPr>
          <a:xfrm>
            <a:off x="3053500" y="2390350"/>
            <a:ext cx="871200" cy="6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3195" name="Google Shape;3195;p164"/>
          <p:cNvCxnSpPr>
            <a:stCxn id="3188" idx="3"/>
            <a:endCxn id="3193" idx="1"/>
          </p:cNvCxnSpPr>
          <p:nvPr/>
        </p:nvCxnSpPr>
        <p:spPr>
          <a:xfrm>
            <a:off x="1778262" y="1282136"/>
            <a:ext cx="1178400" cy="1370700"/>
          </a:xfrm>
          <a:prstGeom prst="bentConnector3">
            <a:avLst>
              <a:gd fmla="val 49998" name="adj1"/>
            </a:avLst>
          </a:prstGeom>
          <a:noFill/>
          <a:ln cap="flat" cmpd="sng" w="19050">
            <a:solidFill>
              <a:srgbClr val="000000"/>
            </a:solidFill>
            <a:prstDash val="solid"/>
            <a:round/>
            <a:headEnd len="med" w="med" type="triangle"/>
            <a:tailEnd len="med" w="med" type="none"/>
          </a:ln>
        </p:spPr>
      </p:cxnSp>
      <p:cxnSp>
        <p:nvCxnSpPr>
          <p:cNvPr id="3196" name="Google Shape;3196;p164"/>
          <p:cNvCxnSpPr>
            <a:stCxn id="3190" idx="3"/>
            <a:endCxn id="3193" idx="1"/>
          </p:cNvCxnSpPr>
          <p:nvPr/>
        </p:nvCxnSpPr>
        <p:spPr>
          <a:xfrm flipH="1" rot="10800000">
            <a:off x="1778262" y="2652651"/>
            <a:ext cx="1178400" cy="1394400"/>
          </a:xfrm>
          <a:prstGeom prst="bentConnector3">
            <a:avLst>
              <a:gd fmla="val 49998" name="adj1"/>
            </a:avLst>
          </a:prstGeom>
          <a:noFill/>
          <a:ln cap="flat" cmpd="sng" w="19050">
            <a:solidFill>
              <a:srgbClr val="000000"/>
            </a:solidFill>
            <a:prstDash val="solid"/>
            <a:round/>
            <a:headEnd len="med" w="med" type="triangle"/>
            <a:tailEnd len="med" w="med" type="triangle"/>
          </a:ln>
        </p:spPr>
      </p:cxnSp>
      <p:cxnSp>
        <p:nvCxnSpPr>
          <p:cNvPr id="3197" name="Google Shape;3197;p164"/>
          <p:cNvCxnSpPr>
            <a:stCxn id="3193" idx="3"/>
            <a:endCxn id="3192" idx="1"/>
          </p:cNvCxnSpPr>
          <p:nvPr/>
        </p:nvCxnSpPr>
        <p:spPr>
          <a:xfrm flipH="1" rot="10800000">
            <a:off x="4028963" y="2648000"/>
            <a:ext cx="1222800" cy="4800"/>
          </a:xfrm>
          <a:prstGeom prst="straightConnector1">
            <a:avLst/>
          </a:prstGeom>
          <a:noFill/>
          <a:ln cap="flat" cmpd="sng" w="19050">
            <a:solidFill>
              <a:srgbClr val="000000"/>
            </a:solidFill>
            <a:prstDash val="solid"/>
            <a:round/>
            <a:headEnd len="med" w="med" type="triangle"/>
            <a:tailEnd len="med" w="med" type="triangle"/>
          </a:ln>
        </p:spPr>
      </p:cxnSp>
      <p:cxnSp>
        <p:nvCxnSpPr>
          <p:cNvPr id="3198" name="Google Shape;3198;p164"/>
          <p:cNvCxnSpPr>
            <a:stCxn id="3192" idx="3"/>
            <a:endCxn id="3199" idx="2"/>
          </p:cNvCxnSpPr>
          <p:nvPr/>
        </p:nvCxnSpPr>
        <p:spPr>
          <a:xfrm>
            <a:off x="5969400" y="2647950"/>
            <a:ext cx="1157700" cy="0"/>
          </a:xfrm>
          <a:prstGeom prst="straightConnector1">
            <a:avLst/>
          </a:prstGeom>
          <a:noFill/>
          <a:ln cap="flat" cmpd="sng" w="19050">
            <a:solidFill>
              <a:srgbClr val="000000"/>
            </a:solidFill>
            <a:prstDash val="solid"/>
            <a:round/>
            <a:headEnd len="med" w="med" type="triangle"/>
            <a:tailEnd len="med" w="med" type="triangle"/>
          </a:ln>
        </p:spPr>
      </p:cxnSp>
      <p:cxnSp>
        <p:nvCxnSpPr>
          <p:cNvPr id="3200" name="Google Shape;3200;p164"/>
          <p:cNvCxnSpPr>
            <a:stCxn id="3189" idx="3"/>
          </p:cNvCxnSpPr>
          <p:nvPr/>
        </p:nvCxnSpPr>
        <p:spPr>
          <a:xfrm flipH="1" rot="10800000">
            <a:off x="1716407" y="2158017"/>
            <a:ext cx="643200" cy="1200"/>
          </a:xfrm>
          <a:prstGeom prst="straightConnector1">
            <a:avLst/>
          </a:prstGeom>
          <a:noFill/>
          <a:ln cap="flat" cmpd="sng" w="19050">
            <a:solidFill>
              <a:srgbClr val="000000"/>
            </a:solidFill>
            <a:prstDash val="solid"/>
            <a:round/>
            <a:headEnd len="med" w="med" type="triangle"/>
            <a:tailEnd len="med" w="med" type="none"/>
          </a:ln>
        </p:spPr>
      </p:cxnSp>
      <p:cxnSp>
        <p:nvCxnSpPr>
          <p:cNvPr id="3201" name="Google Shape;3201;p164"/>
          <p:cNvCxnSpPr>
            <a:stCxn id="3191" idx="3"/>
          </p:cNvCxnSpPr>
          <p:nvPr/>
        </p:nvCxnSpPr>
        <p:spPr>
          <a:xfrm>
            <a:off x="1716407" y="3177908"/>
            <a:ext cx="649800" cy="0"/>
          </a:xfrm>
          <a:prstGeom prst="straightConnector1">
            <a:avLst/>
          </a:prstGeom>
          <a:noFill/>
          <a:ln cap="flat" cmpd="sng" w="19050">
            <a:solidFill>
              <a:srgbClr val="000000"/>
            </a:solidFill>
            <a:prstDash val="solid"/>
            <a:round/>
            <a:headEnd len="med" w="med" type="triangle"/>
            <a:tailEnd len="med" w="med" type="none"/>
          </a:ln>
        </p:spPr>
      </p:cxnSp>
      <p:sp>
        <p:nvSpPr>
          <p:cNvPr id="3202" name="Google Shape;3202;p164"/>
          <p:cNvSpPr/>
          <p:nvPr/>
        </p:nvSpPr>
        <p:spPr>
          <a:xfrm>
            <a:off x="7127175" y="2663356"/>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64"/>
          <p:cNvSpPr/>
          <p:nvPr/>
        </p:nvSpPr>
        <p:spPr>
          <a:xfrm>
            <a:off x="7127175" y="2367001"/>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64"/>
          <p:cNvSpPr/>
          <p:nvPr/>
        </p:nvSpPr>
        <p:spPr>
          <a:xfrm>
            <a:off x="7127175" y="2070638"/>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64"/>
          <p:cNvSpPr txBox="1"/>
          <p:nvPr/>
        </p:nvSpPr>
        <p:spPr>
          <a:xfrm>
            <a:off x="585050" y="4317800"/>
            <a:ext cx="1924500" cy="3246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3205" name="Google Shape;3205;p164"/>
          <p:cNvSpPr txBox="1"/>
          <p:nvPr/>
        </p:nvSpPr>
        <p:spPr>
          <a:xfrm>
            <a:off x="2775600"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3206" name="Google Shape;3206;p164"/>
          <p:cNvSpPr txBox="1"/>
          <p:nvPr/>
        </p:nvSpPr>
        <p:spPr>
          <a:xfrm>
            <a:off x="4775163"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3207" name="Google Shape;3207;p164"/>
          <p:cNvSpPr txBox="1"/>
          <p:nvPr/>
        </p:nvSpPr>
        <p:spPr>
          <a:xfrm>
            <a:off x="6938413"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3208" name="Google Shape;3208;p164"/>
          <p:cNvSpPr txBox="1"/>
          <p:nvPr>
            <p:ph idx="1" type="subTitle"/>
          </p:nvPr>
        </p:nvSpPr>
        <p:spPr>
          <a:xfrm>
            <a:off x="2366200" y="675975"/>
            <a:ext cx="5864400" cy="7185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sz="2400">
                <a:solidFill>
                  <a:schemeClr val="dk1"/>
                </a:solidFill>
              </a:rPr>
              <a:t>All of them!</a:t>
            </a:r>
            <a:endParaRPr>
              <a:latin typeface="Roboto Medium"/>
              <a:ea typeface="Roboto Medium"/>
              <a:cs typeface="Roboto Medium"/>
              <a:sym typeface="Roboto Medium"/>
            </a:endParaRPr>
          </a:p>
        </p:txBody>
      </p:sp>
      <p:sp>
        <p:nvSpPr>
          <p:cNvPr id="3209" name="Google Shape;3209;p164"/>
          <p:cNvSpPr txBox="1"/>
          <p:nvPr/>
        </p:nvSpPr>
        <p:spPr>
          <a:xfrm>
            <a:off x="2733375" y="3806600"/>
            <a:ext cx="5457600" cy="8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In every case, an attacker could target </a:t>
            </a:r>
            <a:r>
              <a:rPr b="1" lang="en" sz="2400">
                <a:solidFill>
                  <a:schemeClr val="dk1"/>
                </a:solidFill>
                <a:latin typeface="Roboto"/>
                <a:ea typeface="Roboto"/>
                <a:cs typeface="Roboto"/>
                <a:sym typeface="Roboto"/>
              </a:rPr>
              <a:t>every node</a:t>
            </a:r>
            <a:r>
              <a:rPr lang="en" sz="2400">
                <a:solidFill>
                  <a:schemeClr val="dk1"/>
                </a:solidFill>
                <a:latin typeface="Roboto"/>
                <a:ea typeface="Roboto"/>
                <a:cs typeface="Roboto"/>
                <a:sym typeface="Roboto"/>
              </a:rPr>
              <a:t> along the chain. </a:t>
            </a:r>
            <a:endParaRPr sz="24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3" name="Shape 3213"/>
        <p:cNvGrpSpPr/>
        <p:nvPr/>
      </p:nvGrpSpPr>
      <p:grpSpPr>
        <a:xfrm>
          <a:off x="0" y="0"/>
          <a:ext cx="0" cy="0"/>
          <a:chOff x="0" y="0"/>
          <a:chExt cx="0" cy="0"/>
        </a:xfrm>
      </p:grpSpPr>
      <p:sp>
        <p:nvSpPr>
          <p:cNvPr id="3214" name="Google Shape;3214;p165"/>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16" name="Google Shape;3216;p165"/>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17" name="Google Shape;3217;p165"/>
          <p:cNvSpPr txBox="1"/>
          <p:nvPr/>
        </p:nvSpPr>
        <p:spPr>
          <a:xfrm>
            <a:off x="548750" y="854725"/>
            <a:ext cx="2013300" cy="3905100"/>
          </a:xfrm>
          <a:prstGeom prst="rect">
            <a:avLst/>
          </a:prstGeom>
          <a:solidFill>
            <a:srgbClr val="45818E"/>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18" name="Google Shape;3218;p165"/>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3219" name="Google Shape;3219;p165"/>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3220" name="Google Shape;3220;p165"/>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3221" name="Google Shape;3221;p165"/>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3222" name="Google Shape;3222;p165"/>
          <p:cNvSpPr txBox="1"/>
          <p:nvPr/>
        </p:nvSpPr>
        <p:spPr>
          <a:xfrm>
            <a:off x="585050" y="4317800"/>
            <a:ext cx="1924500" cy="3246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3223" name="Google Shape;3223;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24" name="Google Shape;3224;p165"/>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cxnSp>
        <p:nvCxnSpPr>
          <p:cNvPr id="3225" name="Google Shape;3225;p165"/>
          <p:cNvCxnSpPr/>
          <p:nvPr/>
        </p:nvCxnSpPr>
        <p:spPr>
          <a:xfrm flipH="1" rot="10800000">
            <a:off x="2783207" y="2081817"/>
            <a:ext cx="643200" cy="1200"/>
          </a:xfrm>
          <a:prstGeom prst="straightConnector1">
            <a:avLst/>
          </a:prstGeom>
          <a:noFill/>
          <a:ln cap="flat" cmpd="sng" w="19050">
            <a:solidFill>
              <a:srgbClr val="000000"/>
            </a:solidFill>
            <a:prstDash val="solid"/>
            <a:round/>
            <a:headEnd len="med" w="med" type="triangle"/>
            <a:tailEnd len="med" w="med" type="none"/>
          </a:ln>
        </p:spPr>
      </p:cxnSp>
      <p:cxnSp>
        <p:nvCxnSpPr>
          <p:cNvPr id="3226" name="Google Shape;3226;p165"/>
          <p:cNvCxnSpPr/>
          <p:nvPr/>
        </p:nvCxnSpPr>
        <p:spPr>
          <a:xfrm>
            <a:off x="2783207" y="3101708"/>
            <a:ext cx="649800" cy="0"/>
          </a:xfrm>
          <a:prstGeom prst="straightConnector1">
            <a:avLst/>
          </a:prstGeom>
          <a:noFill/>
          <a:ln cap="flat" cmpd="sng" w="19050">
            <a:solidFill>
              <a:srgbClr val="000000"/>
            </a:solidFill>
            <a:prstDash val="solid"/>
            <a:round/>
            <a:headEnd len="med" w="med" type="triangle"/>
            <a:tailEnd len="med" w="med" type="none"/>
          </a:ln>
        </p:spPr>
      </p:cxnSp>
      <p:cxnSp>
        <p:nvCxnSpPr>
          <p:cNvPr id="3227" name="Google Shape;3227;p165"/>
          <p:cNvCxnSpPr/>
          <p:nvPr/>
        </p:nvCxnSpPr>
        <p:spPr>
          <a:xfrm>
            <a:off x="2783207" y="3970858"/>
            <a:ext cx="649800" cy="0"/>
          </a:xfrm>
          <a:prstGeom prst="straightConnector1">
            <a:avLst/>
          </a:prstGeom>
          <a:noFill/>
          <a:ln cap="flat" cmpd="sng" w="19050">
            <a:solidFill>
              <a:srgbClr val="000000"/>
            </a:solidFill>
            <a:prstDash val="solid"/>
            <a:round/>
            <a:headEnd len="med" w="med" type="triangle"/>
            <a:tailEnd len="med" w="med" type="none"/>
          </a:ln>
        </p:spPr>
      </p:cxnSp>
      <p:cxnSp>
        <p:nvCxnSpPr>
          <p:cNvPr id="3228" name="Google Shape;3228;p165"/>
          <p:cNvCxnSpPr/>
          <p:nvPr/>
        </p:nvCxnSpPr>
        <p:spPr>
          <a:xfrm flipH="1" rot="10800000">
            <a:off x="2783207" y="1227042"/>
            <a:ext cx="643200" cy="1200"/>
          </a:xfrm>
          <a:prstGeom prst="straightConnector1">
            <a:avLst/>
          </a:prstGeom>
          <a:noFill/>
          <a:ln cap="flat" cmpd="sng" w="19050">
            <a:solidFill>
              <a:srgbClr val="000000"/>
            </a:solidFill>
            <a:prstDash val="solid"/>
            <a:round/>
            <a:headEnd len="med" w="med" type="triangl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2" name="Shape 3232"/>
        <p:cNvGrpSpPr/>
        <p:nvPr/>
      </p:nvGrpSpPr>
      <p:grpSpPr>
        <a:xfrm>
          <a:off x="0" y="0"/>
          <a:ext cx="0" cy="0"/>
          <a:chOff x="0" y="0"/>
          <a:chExt cx="0" cy="0"/>
        </a:xfrm>
      </p:grpSpPr>
      <p:sp>
        <p:nvSpPr>
          <p:cNvPr id="3233" name="Google Shape;3233;p166"/>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35" name="Google Shape;3235;p166"/>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36" name="Google Shape;3236;p166"/>
          <p:cNvSpPr txBox="1"/>
          <p:nvPr/>
        </p:nvSpPr>
        <p:spPr>
          <a:xfrm>
            <a:off x="548750" y="854725"/>
            <a:ext cx="2013300" cy="3905100"/>
          </a:xfrm>
          <a:prstGeom prst="rect">
            <a:avLst/>
          </a:prstGeom>
          <a:solidFill>
            <a:srgbClr val="45818E"/>
          </a:solidFill>
          <a:ln cap="flat" cmpd="sng" w="76200">
            <a:solidFill>
              <a:srgbClr val="FFD96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37" name="Google Shape;3237;p166"/>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3238" name="Google Shape;3238;p166"/>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3239" name="Google Shape;3239;p166"/>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3240" name="Google Shape;3240;p166"/>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3241" name="Google Shape;3241;p166"/>
          <p:cNvSpPr txBox="1"/>
          <p:nvPr/>
        </p:nvSpPr>
        <p:spPr>
          <a:xfrm>
            <a:off x="585050" y="4317800"/>
            <a:ext cx="1924500" cy="3246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3242" name="Google Shape;3242;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43" name="Google Shape;3243;p166"/>
          <p:cNvSpPr/>
          <p:nvPr/>
        </p:nvSpPr>
        <p:spPr>
          <a:xfrm>
            <a:off x="4453425" y="157130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Roboto"/>
                <a:ea typeface="Roboto"/>
                <a:cs typeface="Roboto"/>
                <a:sym typeface="Roboto"/>
              </a:rPr>
              <a:t>Social Engineering</a:t>
            </a:r>
            <a:endParaRPr/>
          </a:p>
        </p:txBody>
      </p:sp>
      <p:sp>
        <p:nvSpPr>
          <p:cNvPr id="3244" name="Google Shape;3244;p166"/>
          <p:cNvSpPr/>
          <p:nvPr/>
        </p:nvSpPr>
        <p:spPr>
          <a:xfrm>
            <a:off x="4453425" y="2126783"/>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Credential Reuse</a:t>
            </a:r>
            <a:endParaRPr/>
          </a:p>
        </p:txBody>
      </p:sp>
      <p:sp>
        <p:nvSpPr>
          <p:cNvPr id="3245" name="Google Shape;3245;p166"/>
          <p:cNvSpPr/>
          <p:nvPr/>
        </p:nvSpPr>
        <p:spPr>
          <a:xfrm>
            <a:off x="4453425" y="268225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Malware Attacks</a:t>
            </a:r>
            <a:endParaRPr/>
          </a:p>
        </p:txBody>
      </p:sp>
      <p:sp>
        <p:nvSpPr>
          <p:cNvPr id="3246" name="Google Shape;3246;p166"/>
          <p:cNvSpPr/>
          <p:nvPr/>
        </p:nvSpPr>
        <p:spPr>
          <a:xfrm>
            <a:off x="4453425" y="3237729"/>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Man in the Middle</a:t>
            </a:r>
            <a:endParaRPr/>
          </a:p>
        </p:txBody>
      </p:sp>
      <p:sp>
        <p:nvSpPr>
          <p:cNvPr id="3247" name="Google Shape;3247;p166"/>
          <p:cNvSpPr/>
          <p:nvPr/>
        </p:nvSpPr>
        <p:spPr>
          <a:xfrm>
            <a:off x="4453425" y="3793209"/>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Packet Sniffing</a:t>
            </a:r>
            <a:endParaRPr/>
          </a:p>
        </p:txBody>
      </p:sp>
      <p:sp>
        <p:nvSpPr>
          <p:cNvPr id="3248" name="Google Shape;3248;p166"/>
          <p:cNvSpPr/>
          <p:nvPr/>
        </p:nvSpPr>
        <p:spPr>
          <a:xfrm>
            <a:off x="4453425" y="4348675"/>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Computer Theft</a:t>
            </a:r>
            <a:endParaRPr/>
          </a:p>
        </p:txBody>
      </p:sp>
      <p:sp>
        <p:nvSpPr>
          <p:cNvPr id="3249" name="Google Shape;3249;p166"/>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cxnSp>
        <p:nvCxnSpPr>
          <p:cNvPr id="3250" name="Google Shape;3250;p166"/>
          <p:cNvCxnSpPr/>
          <p:nvPr/>
        </p:nvCxnSpPr>
        <p:spPr>
          <a:xfrm flipH="1" rot="10800000">
            <a:off x="2783207" y="2081817"/>
            <a:ext cx="643200" cy="1200"/>
          </a:xfrm>
          <a:prstGeom prst="straightConnector1">
            <a:avLst/>
          </a:prstGeom>
          <a:noFill/>
          <a:ln cap="flat" cmpd="sng" w="19050">
            <a:solidFill>
              <a:srgbClr val="000000"/>
            </a:solidFill>
            <a:prstDash val="solid"/>
            <a:round/>
            <a:headEnd len="med" w="med" type="triangle"/>
            <a:tailEnd len="med" w="med" type="none"/>
          </a:ln>
        </p:spPr>
      </p:cxnSp>
      <p:cxnSp>
        <p:nvCxnSpPr>
          <p:cNvPr id="3251" name="Google Shape;3251;p166"/>
          <p:cNvCxnSpPr/>
          <p:nvPr/>
        </p:nvCxnSpPr>
        <p:spPr>
          <a:xfrm>
            <a:off x="2783207" y="3101708"/>
            <a:ext cx="649800" cy="0"/>
          </a:xfrm>
          <a:prstGeom prst="straightConnector1">
            <a:avLst/>
          </a:prstGeom>
          <a:noFill/>
          <a:ln cap="flat" cmpd="sng" w="19050">
            <a:solidFill>
              <a:srgbClr val="000000"/>
            </a:solidFill>
            <a:prstDash val="solid"/>
            <a:round/>
            <a:headEnd len="med" w="med" type="triangle"/>
            <a:tailEnd len="med" w="med" type="none"/>
          </a:ln>
        </p:spPr>
      </p:cxnSp>
      <p:cxnSp>
        <p:nvCxnSpPr>
          <p:cNvPr id="3252" name="Google Shape;3252;p166"/>
          <p:cNvCxnSpPr/>
          <p:nvPr/>
        </p:nvCxnSpPr>
        <p:spPr>
          <a:xfrm>
            <a:off x="2783207" y="3970858"/>
            <a:ext cx="649800" cy="0"/>
          </a:xfrm>
          <a:prstGeom prst="straightConnector1">
            <a:avLst/>
          </a:prstGeom>
          <a:noFill/>
          <a:ln cap="flat" cmpd="sng" w="19050">
            <a:solidFill>
              <a:srgbClr val="000000"/>
            </a:solidFill>
            <a:prstDash val="solid"/>
            <a:round/>
            <a:headEnd len="med" w="med" type="triangle"/>
            <a:tailEnd len="med" w="med" type="none"/>
          </a:ln>
        </p:spPr>
      </p:cxnSp>
      <p:cxnSp>
        <p:nvCxnSpPr>
          <p:cNvPr id="3253" name="Google Shape;3253;p166"/>
          <p:cNvCxnSpPr/>
          <p:nvPr/>
        </p:nvCxnSpPr>
        <p:spPr>
          <a:xfrm flipH="1" rot="10800000">
            <a:off x="2783207" y="1227042"/>
            <a:ext cx="643200" cy="1200"/>
          </a:xfrm>
          <a:prstGeom prst="straightConnector1">
            <a:avLst/>
          </a:prstGeom>
          <a:noFill/>
          <a:ln cap="flat" cmpd="sng" w="19050">
            <a:solidFill>
              <a:srgbClr val="000000"/>
            </a:solidFill>
            <a:prstDash val="solid"/>
            <a:round/>
            <a:headEnd len="med" w="med" type="triangl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7" name="Shape 3257"/>
        <p:cNvGrpSpPr/>
        <p:nvPr/>
      </p:nvGrpSpPr>
      <p:grpSpPr>
        <a:xfrm>
          <a:off x="0" y="0"/>
          <a:ext cx="0" cy="0"/>
          <a:chOff x="0" y="0"/>
          <a:chExt cx="0" cy="0"/>
        </a:xfrm>
      </p:grpSpPr>
      <p:sp>
        <p:nvSpPr>
          <p:cNvPr id="3258" name="Google Shape;3258;p167"/>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60" name="Google Shape;3260;p167"/>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61" name="Google Shape;3261;p167"/>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3262" name="Google Shape;3262;p167"/>
          <p:cNvSpPr txBox="1"/>
          <p:nvPr/>
        </p:nvSpPr>
        <p:spPr>
          <a:xfrm>
            <a:off x="548750" y="854725"/>
            <a:ext cx="2013300" cy="2487900"/>
          </a:xfrm>
          <a:prstGeom prst="rect">
            <a:avLst/>
          </a:prstGeom>
          <a:solidFill>
            <a:srgbClr val="336699"/>
          </a:solidFill>
          <a:ln cap="flat" cmpd="sng" w="76200">
            <a:solidFill>
              <a:srgbClr val="FFD96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63" name="Google Shape;3263;p167"/>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3264" name="Google Shape;3264;p167"/>
          <p:cNvSpPr/>
          <p:nvPr/>
        </p:nvSpPr>
        <p:spPr>
          <a:xfrm>
            <a:off x="962586" y="1562624"/>
            <a:ext cx="1222500" cy="95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3265" name="Google Shape;3265;p167"/>
          <p:cNvSpPr txBox="1"/>
          <p:nvPr/>
        </p:nvSpPr>
        <p:spPr>
          <a:xfrm>
            <a:off x="601304" y="2814537"/>
            <a:ext cx="18897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3266" name="Google Shape;3266;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0" name="Shape 3270"/>
        <p:cNvGrpSpPr/>
        <p:nvPr/>
      </p:nvGrpSpPr>
      <p:grpSpPr>
        <a:xfrm>
          <a:off x="0" y="0"/>
          <a:ext cx="0" cy="0"/>
          <a:chOff x="0" y="0"/>
          <a:chExt cx="0" cy="0"/>
        </a:xfrm>
      </p:grpSpPr>
      <p:sp>
        <p:nvSpPr>
          <p:cNvPr id="3271" name="Google Shape;3271;p168"/>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68"/>
          <p:cNvSpPr/>
          <p:nvPr/>
        </p:nvSpPr>
        <p:spPr>
          <a:xfrm>
            <a:off x="4453425" y="157130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Brute-Force </a:t>
            </a:r>
            <a:r>
              <a:rPr lang="en" sz="1600">
                <a:latin typeface="Roboto"/>
                <a:ea typeface="Roboto"/>
                <a:cs typeface="Roboto"/>
                <a:sym typeface="Roboto"/>
              </a:rPr>
              <a:t>Injection</a:t>
            </a:r>
            <a:endParaRPr/>
          </a:p>
        </p:txBody>
      </p:sp>
      <p:sp>
        <p:nvSpPr>
          <p:cNvPr id="3273" name="Google Shape;3273;p168"/>
          <p:cNvSpPr/>
          <p:nvPr/>
        </p:nvSpPr>
        <p:spPr>
          <a:xfrm>
            <a:off x="4453425" y="2126767"/>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Injection</a:t>
            </a:r>
            <a:endParaRPr/>
          </a:p>
        </p:txBody>
      </p:sp>
      <p:sp>
        <p:nvSpPr>
          <p:cNvPr id="3274" name="Google Shape;3274;p168"/>
          <p:cNvSpPr/>
          <p:nvPr/>
        </p:nvSpPr>
        <p:spPr>
          <a:xfrm>
            <a:off x="4453425" y="2682258"/>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Session</a:t>
            </a:r>
            <a:r>
              <a:rPr lang="en" sz="1600">
                <a:latin typeface="Roboto"/>
                <a:ea typeface="Roboto"/>
                <a:cs typeface="Roboto"/>
                <a:sym typeface="Roboto"/>
              </a:rPr>
              <a:t> Stealing</a:t>
            </a:r>
            <a:endParaRPr/>
          </a:p>
        </p:txBody>
      </p:sp>
      <p:sp>
        <p:nvSpPr>
          <p:cNvPr id="3275" name="Google Shape;3275;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76" name="Google Shape;3276;p168"/>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77" name="Google Shape;3277;p168"/>
          <p:cNvSpPr txBox="1"/>
          <p:nvPr/>
        </p:nvSpPr>
        <p:spPr>
          <a:xfrm>
            <a:off x="548750" y="854725"/>
            <a:ext cx="2013300" cy="2487900"/>
          </a:xfrm>
          <a:prstGeom prst="rect">
            <a:avLst/>
          </a:prstGeom>
          <a:solidFill>
            <a:srgbClr val="336699"/>
          </a:solidFill>
          <a:ln cap="flat" cmpd="sng" w="76200">
            <a:solidFill>
              <a:srgbClr val="FFD96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78" name="Google Shape;3278;p168"/>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3279" name="Google Shape;3279;p168"/>
          <p:cNvSpPr/>
          <p:nvPr/>
        </p:nvSpPr>
        <p:spPr>
          <a:xfrm>
            <a:off x="962586" y="1562624"/>
            <a:ext cx="1222500" cy="95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3280" name="Google Shape;3280;p168"/>
          <p:cNvSpPr txBox="1"/>
          <p:nvPr/>
        </p:nvSpPr>
        <p:spPr>
          <a:xfrm>
            <a:off x="601304" y="2814537"/>
            <a:ext cx="18897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3281" name="Google Shape;3281;p168"/>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3282" name="Google Shape;3282;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6" name="Shape 3286"/>
        <p:cNvGrpSpPr/>
        <p:nvPr/>
      </p:nvGrpSpPr>
      <p:grpSpPr>
        <a:xfrm>
          <a:off x="0" y="0"/>
          <a:ext cx="0" cy="0"/>
          <a:chOff x="0" y="0"/>
          <a:chExt cx="0" cy="0"/>
        </a:xfrm>
      </p:grpSpPr>
      <p:sp>
        <p:nvSpPr>
          <p:cNvPr id="3287" name="Google Shape;3287;p169"/>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89" name="Google Shape;3289;p169"/>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90" name="Google Shape;3290;p169"/>
          <p:cNvSpPr txBox="1"/>
          <p:nvPr/>
        </p:nvSpPr>
        <p:spPr>
          <a:xfrm>
            <a:off x="581795" y="854725"/>
            <a:ext cx="2013300" cy="2487900"/>
          </a:xfrm>
          <a:prstGeom prst="rect">
            <a:avLst/>
          </a:prstGeom>
          <a:solidFill>
            <a:srgbClr val="FF0000">
              <a:alpha val="71520"/>
            </a:srgbClr>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91" name="Google Shape;3291;p169"/>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3292" name="Google Shape;3292;p169"/>
          <p:cNvSpPr txBox="1"/>
          <p:nvPr/>
        </p:nvSpPr>
        <p:spPr>
          <a:xfrm>
            <a:off x="548750" y="2814558"/>
            <a:ext cx="20850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3293" name="Google Shape;3293;p169"/>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3294" name="Google Shape;3294;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8" name="Shape 3298"/>
        <p:cNvGrpSpPr/>
        <p:nvPr/>
      </p:nvGrpSpPr>
      <p:grpSpPr>
        <a:xfrm>
          <a:off x="0" y="0"/>
          <a:ext cx="0" cy="0"/>
          <a:chOff x="0" y="0"/>
          <a:chExt cx="0" cy="0"/>
        </a:xfrm>
      </p:grpSpPr>
      <p:sp>
        <p:nvSpPr>
          <p:cNvPr id="3299" name="Google Shape;3299;p170"/>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01" name="Google Shape;3301;p170"/>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02" name="Google Shape;3302;p170"/>
          <p:cNvSpPr txBox="1"/>
          <p:nvPr/>
        </p:nvSpPr>
        <p:spPr>
          <a:xfrm>
            <a:off x="581795" y="854725"/>
            <a:ext cx="2013300" cy="2487900"/>
          </a:xfrm>
          <a:prstGeom prst="rect">
            <a:avLst/>
          </a:prstGeom>
          <a:solidFill>
            <a:srgbClr val="FF0000">
              <a:alpha val="71520"/>
            </a:srgbClr>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303" name="Google Shape;3303;p170"/>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3304" name="Google Shape;3304;p170"/>
          <p:cNvSpPr txBox="1"/>
          <p:nvPr/>
        </p:nvSpPr>
        <p:spPr>
          <a:xfrm>
            <a:off x="548750" y="2814558"/>
            <a:ext cx="20850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3305" name="Google Shape;3305;p170"/>
          <p:cNvSpPr/>
          <p:nvPr/>
        </p:nvSpPr>
        <p:spPr>
          <a:xfrm>
            <a:off x="4453425" y="157130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Roboto"/>
                <a:ea typeface="Roboto"/>
                <a:cs typeface="Roboto"/>
                <a:sym typeface="Roboto"/>
              </a:rPr>
              <a:t>OS Exploits</a:t>
            </a:r>
            <a:endParaRPr/>
          </a:p>
        </p:txBody>
      </p:sp>
      <p:sp>
        <p:nvSpPr>
          <p:cNvPr id="3306" name="Google Shape;3306;p170"/>
          <p:cNvSpPr/>
          <p:nvPr/>
        </p:nvSpPr>
        <p:spPr>
          <a:xfrm>
            <a:off x="4453425" y="2126767"/>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Injection</a:t>
            </a:r>
            <a:endParaRPr/>
          </a:p>
        </p:txBody>
      </p:sp>
      <p:sp>
        <p:nvSpPr>
          <p:cNvPr id="3307" name="Google Shape;3307;p170"/>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3308" name="Google Shape;3308;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2" name="Shape 3312"/>
        <p:cNvGrpSpPr/>
        <p:nvPr/>
      </p:nvGrpSpPr>
      <p:grpSpPr>
        <a:xfrm>
          <a:off x="0" y="0"/>
          <a:ext cx="0" cy="0"/>
          <a:chOff x="0" y="0"/>
          <a:chExt cx="0" cy="0"/>
        </a:xfrm>
      </p:grpSpPr>
      <p:sp>
        <p:nvSpPr>
          <p:cNvPr id="3313" name="Google Shape;3313;p171"/>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15" name="Google Shape;3315;p171"/>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16" name="Google Shape;3316;p171"/>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3317" name="Google Shape;3317;p171"/>
          <p:cNvSpPr txBox="1"/>
          <p:nvPr/>
        </p:nvSpPr>
        <p:spPr>
          <a:xfrm>
            <a:off x="581800" y="854725"/>
            <a:ext cx="2013300" cy="2487900"/>
          </a:xfrm>
          <a:prstGeom prst="rect">
            <a:avLst/>
          </a:prstGeom>
          <a:solidFill>
            <a:srgbClr val="F1C232"/>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318" name="Google Shape;3318;p171"/>
          <p:cNvSpPr/>
          <p:nvPr/>
        </p:nvSpPr>
        <p:spPr>
          <a:xfrm>
            <a:off x="901792" y="211519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71"/>
          <p:cNvSpPr/>
          <p:nvPr/>
        </p:nvSpPr>
        <p:spPr>
          <a:xfrm>
            <a:off x="901792" y="174634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71"/>
          <p:cNvSpPr/>
          <p:nvPr/>
        </p:nvSpPr>
        <p:spPr>
          <a:xfrm>
            <a:off x="901792" y="137748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71"/>
          <p:cNvSpPr txBox="1"/>
          <p:nvPr/>
        </p:nvSpPr>
        <p:spPr>
          <a:xfrm>
            <a:off x="666854" y="2814537"/>
            <a:ext cx="18897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3322" name="Google Shape;3322;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6" name="Shape 3326"/>
        <p:cNvGrpSpPr/>
        <p:nvPr/>
      </p:nvGrpSpPr>
      <p:grpSpPr>
        <a:xfrm>
          <a:off x="0" y="0"/>
          <a:ext cx="0" cy="0"/>
          <a:chOff x="0" y="0"/>
          <a:chExt cx="0" cy="0"/>
        </a:xfrm>
      </p:grpSpPr>
      <p:sp>
        <p:nvSpPr>
          <p:cNvPr id="3327" name="Google Shape;3327;p172"/>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29" name="Google Shape;3329;p172"/>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30" name="Google Shape;3330;p172"/>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3331" name="Google Shape;3331;p172"/>
          <p:cNvSpPr txBox="1"/>
          <p:nvPr/>
        </p:nvSpPr>
        <p:spPr>
          <a:xfrm>
            <a:off x="581800" y="854725"/>
            <a:ext cx="2013300" cy="2487900"/>
          </a:xfrm>
          <a:prstGeom prst="rect">
            <a:avLst/>
          </a:prstGeom>
          <a:solidFill>
            <a:srgbClr val="F1C232"/>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332" name="Google Shape;3332;p172"/>
          <p:cNvSpPr/>
          <p:nvPr/>
        </p:nvSpPr>
        <p:spPr>
          <a:xfrm>
            <a:off x="901792" y="211519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72"/>
          <p:cNvSpPr/>
          <p:nvPr/>
        </p:nvSpPr>
        <p:spPr>
          <a:xfrm>
            <a:off x="901792" y="174634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72"/>
          <p:cNvSpPr/>
          <p:nvPr/>
        </p:nvSpPr>
        <p:spPr>
          <a:xfrm>
            <a:off x="901792" y="137748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72"/>
          <p:cNvSpPr txBox="1"/>
          <p:nvPr/>
        </p:nvSpPr>
        <p:spPr>
          <a:xfrm>
            <a:off x="666854" y="2814537"/>
            <a:ext cx="18897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3336" name="Google Shape;3336;p172"/>
          <p:cNvSpPr/>
          <p:nvPr/>
        </p:nvSpPr>
        <p:spPr>
          <a:xfrm>
            <a:off x="4453425" y="157130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Roboto"/>
                <a:ea typeface="Roboto"/>
                <a:cs typeface="Roboto"/>
                <a:sym typeface="Roboto"/>
              </a:rPr>
              <a:t>Default Credentials</a:t>
            </a:r>
            <a:endParaRPr/>
          </a:p>
        </p:txBody>
      </p:sp>
      <p:sp>
        <p:nvSpPr>
          <p:cNvPr id="3337" name="Google Shape;3337;p172"/>
          <p:cNvSpPr/>
          <p:nvPr/>
        </p:nvSpPr>
        <p:spPr>
          <a:xfrm>
            <a:off x="4453425" y="2126767"/>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Roboto"/>
                <a:ea typeface="Roboto"/>
                <a:cs typeface="Roboto"/>
                <a:sym typeface="Roboto"/>
              </a:rPr>
              <a:t>Unpatched Database</a:t>
            </a:r>
            <a:endParaRPr/>
          </a:p>
        </p:txBody>
      </p:sp>
      <p:sp>
        <p:nvSpPr>
          <p:cNvPr id="3338" name="Google Shape;3338;p172"/>
          <p:cNvSpPr/>
          <p:nvPr/>
        </p:nvSpPr>
        <p:spPr>
          <a:xfrm>
            <a:off x="4453425" y="2682258"/>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Roboto"/>
                <a:ea typeface="Roboto"/>
                <a:cs typeface="Roboto"/>
                <a:sym typeface="Roboto"/>
              </a:rPr>
              <a:t>Lack of Segregation</a:t>
            </a:r>
            <a:endParaRPr/>
          </a:p>
        </p:txBody>
      </p:sp>
      <p:sp>
        <p:nvSpPr>
          <p:cNvPr id="3339" name="Google Shape;3339;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D9E8"/>
        </a:solidFill>
      </p:bgPr>
    </p:bg>
    <p:spTree>
      <p:nvGrpSpPr>
        <p:cNvPr id="3343" name="Shape 3343"/>
        <p:cNvGrpSpPr/>
        <p:nvPr/>
      </p:nvGrpSpPr>
      <p:grpSpPr>
        <a:xfrm>
          <a:off x="0" y="0"/>
          <a:ext cx="0" cy="0"/>
          <a:chOff x="0" y="0"/>
          <a:chExt cx="0" cy="0"/>
        </a:xfrm>
      </p:grpSpPr>
      <p:sp>
        <p:nvSpPr>
          <p:cNvPr id="3344" name="Google Shape;3344;p173"/>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46" name="Google Shape;3346;p173"/>
          <p:cNvSpPr/>
          <p:nvPr/>
        </p:nvSpPr>
        <p:spPr>
          <a:xfrm>
            <a:off x="921451" y="791800"/>
            <a:ext cx="2145300" cy="458100"/>
          </a:xfrm>
          <a:prstGeom prst="round2SameRect">
            <a:avLst>
              <a:gd fmla="val 16667" name="adj1"/>
              <a:gd fmla="val 0" name="adj2"/>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User Attacks</a:t>
            </a:r>
            <a:endParaRPr>
              <a:solidFill>
                <a:schemeClr val="dk1"/>
              </a:solidFill>
              <a:latin typeface="Roboto Medium"/>
              <a:ea typeface="Roboto Medium"/>
              <a:cs typeface="Roboto Medium"/>
              <a:sym typeface="Roboto Medium"/>
            </a:endParaRPr>
          </a:p>
        </p:txBody>
      </p:sp>
      <p:sp>
        <p:nvSpPr>
          <p:cNvPr id="3347" name="Google Shape;3347;p173"/>
          <p:cNvSpPr/>
          <p:nvPr/>
        </p:nvSpPr>
        <p:spPr>
          <a:xfrm>
            <a:off x="3516026" y="791800"/>
            <a:ext cx="2145300" cy="458100"/>
          </a:xfrm>
          <a:prstGeom prst="round2SameRect">
            <a:avLst>
              <a:gd fmla="val 16667" name="adj1"/>
              <a:gd fmla="val 0" name="adj2"/>
            </a:avLst>
          </a:prstGeom>
          <a:solidFill>
            <a:srgbClr val="FCE5CD"/>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Web Attacks</a:t>
            </a:r>
            <a:endParaRPr>
              <a:solidFill>
                <a:schemeClr val="dk1"/>
              </a:solidFill>
              <a:latin typeface="Roboto Medium"/>
              <a:ea typeface="Roboto Medium"/>
              <a:cs typeface="Roboto Medium"/>
              <a:sym typeface="Roboto Medium"/>
            </a:endParaRPr>
          </a:p>
        </p:txBody>
      </p:sp>
      <p:sp>
        <p:nvSpPr>
          <p:cNvPr id="3348" name="Google Shape;3348;p173"/>
          <p:cNvSpPr/>
          <p:nvPr/>
        </p:nvSpPr>
        <p:spPr>
          <a:xfrm>
            <a:off x="6110601" y="791800"/>
            <a:ext cx="2145300" cy="458100"/>
          </a:xfrm>
          <a:prstGeom prst="round2SameRect">
            <a:avLst>
              <a:gd fmla="val 16667" name="adj1"/>
              <a:gd fmla="val 0" name="adj2"/>
            </a:avLst>
          </a:prstGeom>
          <a:solidFill>
            <a:srgbClr val="86E2CE"/>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Database Attacks</a:t>
            </a:r>
            <a:endParaRPr>
              <a:solidFill>
                <a:schemeClr val="dk1"/>
              </a:solidFill>
              <a:latin typeface="Roboto Medium"/>
              <a:ea typeface="Roboto Medium"/>
              <a:cs typeface="Roboto Medium"/>
              <a:sym typeface="Roboto Medium"/>
            </a:endParaRPr>
          </a:p>
        </p:txBody>
      </p:sp>
      <p:sp>
        <p:nvSpPr>
          <p:cNvPr id="3349" name="Google Shape;3349;p173"/>
          <p:cNvSpPr/>
          <p:nvPr/>
        </p:nvSpPr>
        <p:spPr>
          <a:xfrm>
            <a:off x="3516026" y="3267525"/>
            <a:ext cx="2145300" cy="458100"/>
          </a:xfrm>
          <a:prstGeom prst="round2SameRect">
            <a:avLst>
              <a:gd fmla="val 16667" name="adj1"/>
              <a:gd fmla="val 0" name="adj2"/>
            </a:avLst>
          </a:prstGeom>
          <a:solidFill>
            <a:srgbClr val="DCEAF2"/>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Server Attacks</a:t>
            </a:r>
            <a:endParaRPr>
              <a:solidFill>
                <a:schemeClr val="dk1"/>
              </a:solidFill>
              <a:latin typeface="Roboto Medium"/>
              <a:ea typeface="Roboto Medium"/>
              <a:cs typeface="Roboto Medium"/>
              <a:sym typeface="Roboto Medium"/>
            </a:endParaRPr>
          </a:p>
        </p:txBody>
      </p:sp>
      <p:sp>
        <p:nvSpPr>
          <p:cNvPr id="3350" name="Google Shape;3350;p173"/>
          <p:cNvSpPr/>
          <p:nvPr/>
        </p:nvSpPr>
        <p:spPr>
          <a:xfrm>
            <a:off x="921450" y="1418900"/>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Social Engineering</a:t>
            </a:r>
            <a:endParaRPr/>
          </a:p>
        </p:txBody>
      </p:sp>
      <p:sp>
        <p:nvSpPr>
          <p:cNvPr id="3351" name="Google Shape;3351;p173"/>
          <p:cNvSpPr/>
          <p:nvPr/>
        </p:nvSpPr>
        <p:spPr>
          <a:xfrm>
            <a:off x="921450" y="1896767"/>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Phishing Attacks</a:t>
            </a:r>
            <a:endParaRPr/>
          </a:p>
        </p:txBody>
      </p:sp>
      <p:sp>
        <p:nvSpPr>
          <p:cNvPr id="3352" name="Google Shape;3352;p173"/>
          <p:cNvSpPr/>
          <p:nvPr/>
        </p:nvSpPr>
        <p:spPr>
          <a:xfrm>
            <a:off x="921450" y="2374633"/>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Credential Reuse</a:t>
            </a:r>
            <a:endParaRPr/>
          </a:p>
        </p:txBody>
      </p:sp>
      <p:sp>
        <p:nvSpPr>
          <p:cNvPr id="3353" name="Google Shape;3353;p173"/>
          <p:cNvSpPr/>
          <p:nvPr/>
        </p:nvSpPr>
        <p:spPr>
          <a:xfrm>
            <a:off x="921450" y="2852500"/>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Malware Attacks</a:t>
            </a:r>
            <a:endParaRPr/>
          </a:p>
        </p:txBody>
      </p:sp>
      <p:sp>
        <p:nvSpPr>
          <p:cNvPr id="3354" name="Google Shape;3354;p173"/>
          <p:cNvSpPr/>
          <p:nvPr/>
        </p:nvSpPr>
        <p:spPr>
          <a:xfrm>
            <a:off x="921450" y="3330367"/>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Man in the Middle</a:t>
            </a:r>
            <a:endParaRPr/>
          </a:p>
        </p:txBody>
      </p:sp>
      <p:sp>
        <p:nvSpPr>
          <p:cNvPr id="3355" name="Google Shape;3355;p173"/>
          <p:cNvSpPr/>
          <p:nvPr/>
        </p:nvSpPr>
        <p:spPr>
          <a:xfrm>
            <a:off x="921450" y="3808234"/>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Packet Sniffing</a:t>
            </a:r>
            <a:endParaRPr/>
          </a:p>
        </p:txBody>
      </p:sp>
      <p:sp>
        <p:nvSpPr>
          <p:cNvPr id="3356" name="Google Shape;3356;p173"/>
          <p:cNvSpPr/>
          <p:nvPr/>
        </p:nvSpPr>
        <p:spPr>
          <a:xfrm>
            <a:off x="921450" y="4286100"/>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Computer Theft</a:t>
            </a:r>
            <a:endParaRPr/>
          </a:p>
        </p:txBody>
      </p:sp>
      <p:sp>
        <p:nvSpPr>
          <p:cNvPr id="3357" name="Google Shape;3357;p173"/>
          <p:cNvSpPr/>
          <p:nvPr/>
        </p:nvSpPr>
        <p:spPr>
          <a:xfrm>
            <a:off x="3516025" y="1418900"/>
            <a:ext cx="2145300" cy="359400"/>
          </a:xfrm>
          <a:prstGeom prst="rect">
            <a:avLst/>
          </a:prstGeom>
          <a:solidFill>
            <a:srgbClr val="FCE5CD"/>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Brute-Force Attacks</a:t>
            </a:r>
            <a:endParaRPr/>
          </a:p>
        </p:txBody>
      </p:sp>
      <p:sp>
        <p:nvSpPr>
          <p:cNvPr id="3358" name="Google Shape;3358;p173"/>
          <p:cNvSpPr/>
          <p:nvPr/>
        </p:nvSpPr>
        <p:spPr>
          <a:xfrm>
            <a:off x="3516025" y="1896767"/>
            <a:ext cx="2145300" cy="359400"/>
          </a:xfrm>
          <a:prstGeom prst="rect">
            <a:avLst/>
          </a:prstGeom>
          <a:solidFill>
            <a:srgbClr val="FCE5CD"/>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Code Injection</a:t>
            </a:r>
            <a:endParaRPr/>
          </a:p>
        </p:txBody>
      </p:sp>
      <p:sp>
        <p:nvSpPr>
          <p:cNvPr id="3359" name="Google Shape;3359;p173"/>
          <p:cNvSpPr/>
          <p:nvPr/>
        </p:nvSpPr>
        <p:spPr>
          <a:xfrm>
            <a:off x="3516025" y="2374633"/>
            <a:ext cx="2145300" cy="359400"/>
          </a:xfrm>
          <a:prstGeom prst="rect">
            <a:avLst/>
          </a:prstGeom>
          <a:solidFill>
            <a:srgbClr val="FCE5CD"/>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Faulty Sessions</a:t>
            </a:r>
            <a:endParaRPr/>
          </a:p>
        </p:txBody>
      </p:sp>
      <p:sp>
        <p:nvSpPr>
          <p:cNvPr id="3360" name="Google Shape;3360;p173"/>
          <p:cNvSpPr/>
          <p:nvPr/>
        </p:nvSpPr>
        <p:spPr>
          <a:xfrm>
            <a:off x="3516025" y="3864942"/>
            <a:ext cx="2145300" cy="359400"/>
          </a:xfrm>
          <a:prstGeom prst="rect">
            <a:avLst/>
          </a:prstGeom>
          <a:solidFill>
            <a:srgbClr val="DCEAF2"/>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OS Exploit</a:t>
            </a:r>
            <a:endParaRPr/>
          </a:p>
        </p:txBody>
      </p:sp>
      <p:sp>
        <p:nvSpPr>
          <p:cNvPr id="3361" name="Google Shape;3361;p173"/>
          <p:cNvSpPr/>
          <p:nvPr/>
        </p:nvSpPr>
        <p:spPr>
          <a:xfrm>
            <a:off x="3516025" y="4342808"/>
            <a:ext cx="2145300" cy="359400"/>
          </a:xfrm>
          <a:prstGeom prst="rect">
            <a:avLst/>
          </a:prstGeom>
          <a:solidFill>
            <a:srgbClr val="DCEAF2"/>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Malicious Software</a:t>
            </a:r>
            <a:endParaRPr/>
          </a:p>
        </p:txBody>
      </p:sp>
      <p:sp>
        <p:nvSpPr>
          <p:cNvPr id="3362" name="Google Shape;3362;p173"/>
          <p:cNvSpPr/>
          <p:nvPr/>
        </p:nvSpPr>
        <p:spPr>
          <a:xfrm>
            <a:off x="6110600" y="1418900"/>
            <a:ext cx="2145300" cy="359400"/>
          </a:xfrm>
          <a:prstGeom prst="rect">
            <a:avLst/>
          </a:prstGeom>
          <a:solidFill>
            <a:srgbClr val="86E2CE"/>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Default Credentials</a:t>
            </a:r>
            <a:endParaRPr/>
          </a:p>
        </p:txBody>
      </p:sp>
      <p:sp>
        <p:nvSpPr>
          <p:cNvPr id="3363" name="Google Shape;3363;p173"/>
          <p:cNvSpPr/>
          <p:nvPr/>
        </p:nvSpPr>
        <p:spPr>
          <a:xfrm>
            <a:off x="6110600" y="1896767"/>
            <a:ext cx="2145300" cy="359400"/>
          </a:xfrm>
          <a:prstGeom prst="rect">
            <a:avLst/>
          </a:prstGeom>
          <a:solidFill>
            <a:srgbClr val="86E2CE"/>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Unpatched Database</a:t>
            </a:r>
            <a:endParaRPr/>
          </a:p>
        </p:txBody>
      </p:sp>
      <p:sp>
        <p:nvSpPr>
          <p:cNvPr id="3364" name="Google Shape;3364;p173"/>
          <p:cNvSpPr/>
          <p:nvPr/>
        </p:nvSpPr>
        <p:spPr>
          <a:xfrm>
            <a:off x="6110600" y="2374633"/>
            <a:ext cx="2145300" cy="359400"/>
          </a:xfrm>
          <a:prstGeom prst="rect">
            <a:avLst/>
          </a:prstGeom>
          <a:solidFill>
            <a:srgbClr val="86E2CE"/>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Lack of Segregation</a:t>
            </a:r>
            <a:endParaRPr/>
          </a:p>
        </p:txBody>
      </p:sp>
      <p:sp>
        <p:nvSpPr>
          <p:cNvPr id="3365" name="Google Shape;3365;p173"/>
          <p:cNvSpPr txBox="1"/>
          <p:nvPr/>
        </p:nvSpPr>
        <p:spPr>
          <a:xfrm>
            <a:off x="5873500" y="3267525"/>
            <a:ext cx="2706000" cy="14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boto Medium"/>
                <a:ea typeface="Roboto Medium"/>
                <a:cs typeface="Roboto Medium"/>
                <a:sym typeface="Roboto Medium"/>
              </a:rPr>
              <a:t>Name Three</a:t>
            </a:r>
            <a:endParaRPr sz="2400">
              <a:solidFill>
                <a:schemeClr val="dk1"/>
              </a:solidFill>
              <a:latin typeface="Roboto Medium"/>
              <a:ea typeface="Roboto Medium"/>
              <a:cs typeface="Roboto Medium"/>
              <a:sym typeface="Roboto Medium"/>
            </a:endParaRPr>
          </a:p>
          <a:p>
            <a:pPr indent="0" lvl="0" marL="0" rtl="0" algn="ctr">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Risk Mitigation Options</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1800">
              <a:latin typeface="Roboto Medium"/>
              <a:ea typeface="Roboto Medium"/>
              <a:cs typeface="Roboto Medium"/>
              <a:sym typeface="Roboto Medium"/>
            </a:endParaRPr>
          </a:p>
        </p:txBody>
      </p:sp>
      <p:sp>
        <p:nvSpPr>
          <p:cNvPr id="3366" name="Google Shape;3366;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67" name="Google Shape;3367;p173"/>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47" name="Shape 3047"/>
        <p:cNvGrpSpPr/>
        <p:nvPr/>
      </p:nvGrpSpPr>
      <p:grpSpPr>
        <a:xfrm>
          <a:off x="0" y="0"/>
          <a:ext cx="0" cy="0"/>
          <a:chOff x="0" y="0"/>
          <a:chExt cx="0" cy="0"/>
        </a:xfrm>
      </p:grpSpPr>
      <p:sp>
        <p:nvSpPr>
          <p:cNvPr id="3048" name="Google Shape;3048;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3049" name="Google Shape;3049;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3050" name="Google Shape;3050;p156"/>
          <p:cNvSpPr/>
          <p:nvPr/>
        </p:nvSpPr>
        <p:spPr>
          <a:xfrm>
            <a:off x="1352550" y="1150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56"/>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56"/>
          <p:cNvSpPr txBox="1"/>
          <p:nvPr/>
        </p:nvSpPr>
        <p:spPr>
          <a:xfrm>
            <a:off x="-12300" y="1961288"/>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Define and contextualize technical terms found in recent cybersecurity trends and reports.</a:t>
            </a:r>
            <a:endParaRPr>
              <a:solidFill>
                <a:schemeClr val="dk1"/>
              </a:solidFill>
              <a:latin typeface="Roboto"/>
              <a:ea typeface="Roboto"/>
              <a:cs typeface="Roboto"/>
              <a:sym typeface="Roboto"/>
            </a:endParaRPr>
          </a:p>
        </p:txBody>
      </p:sp>
      <p:sp>
        <p:nvSpPr>
          <p:cNvPr id="3054" name="Google Shape;3054;p156"/>
          <p:cNvSpPr txBox="1"/>
          <p:nvPr/>
        </p:nvSpPr>
        <p:spPr>
          <a:xfrm>
            <a:off x="0" y="2718613"/>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Utilize cybersecurity trend reports to communicate risk patterns.</a:t>
            </a:r>
            <a:endParaRPr>
              <a:solidFill>
                <a:schemeClr val="dk1"/>
              </a:solidFill>
              <a:latin typeface="Roboto"/>
              <a:ea typeface="Roboto"/>
              <a:cs typeface="Roboto"/>
              <a:sym typeface="Roboto"/>
            </a:endParaRPr>
          </a:p>
        </p:txBody>
      </p:sp>
      <p:pic>
        <p:nvPicPr>
          <p:cNvPr id="3055" name="Google Shape;3055;p156"/>
          <p:cNvPicPr preferRelativeResize="0"/>
          <p:nvPr/>
        </p:nvPicPr>
        <p:blipFill rotWithShape="1">
          <a:blip r:embed="rId3">
            <a:alphaModFix/>
          </a:blip>
          <a:srcRect b="1765" l="0" r="0" t="1774"/>
          <a:stretch/>
        </p:blipFill>
        <p:spPr>
          <a:xfrm>
            <a:off x="429768" y="1174211"/>
            <a:ext cx="785567" cy="606900"/>
          </a:xfrm>
          <a:prstGeom prst="rect">
            <a:avLst/>
          </a:prstGeom>
          <a:noFill/>
          <a:ln>
            <a:noFill/>
          </a:ln>
        </p:spPr>
      </p:pic>
      <p:pic>
        <p:nvPicPr>
          <p:cNvPr id="3056" name="Google Shape;3056;p156"/>
          <p:cNvPicPr preferRelativeResize="0"/>
          <p:nvPr/>
        </p:nvPicPr>
        <p:blipFill rotWithShape="1">
          <a:blip r:embed="rId4">
            <a:alphaModFix/>
          </a:blip>
          <a:srcRect b="1765" l="0" r="0" t="1774"/>
          <a:stretch/>
        </p:blipFill>
        <p:spPr>
          <a:xfrm>
            <a:off x="429768" y="1922298"/>
            <a:ext cx="785566" cy="606900"/>
          </a:xfrm>
          <a:prstGeom prst="rect">
            <a:avLst/>
          </a:prstGeom>
          <a:noFill/>
          <a:ln>
            <a:noFill/>
          </a:ln>
        </p:spPr>
      </p:pic>
      <p:pic>
        <p:nvPicPr>
          <p:cNvPr id="3057" name="Google Shape;3057;p156"/>
          <p:cNvPicPr preferRelativeResize="0"/>
          <p:nvPr/>
        </p:nvPicPr>
        <p:blipFill rotWithShape="1">
          <a:blip r:embed="rId5">
            <a:alphaModFix/>
          </a:blip>
          <a:srcRect b="1765" l="0" r="0" t="1774"/>
          <a:stretch/>
        </p:blipFill>
        <p:spPr>
          <a:xfrm>
            <a:off x="429768" y="2675198"/>
            <a:ext cx="785566" cy="606900"/>
          </a:xfrm>
          <a:prstGeom prst="rect">
            <a:avLst/>
          </a:prstGeom>
          <a:noFill/>
          <a:ln>
            <a:noFill/>
          </a:ln>
        </p:spPr>
      </p:pic>
      <p:sp>
        <p:nvSpPr>
          <p:cNvPr id="3058" name="Google Shape;3058;p156"/>
          <p:cNvSpPr/>
          <p:nvPr/>
        </p:nvSpPr>
        <p:spPr>
          <a:xfrm>
            <a:off x="1352550" y="3459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56"/>
          <p:cNvSpPr txBox="1"/>
          <p:nvPr/>
        </p:nvSpPr>
        <p:spPr>
          <a:xfrm>
            <a:off x="-12300" y="3512000"/>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Conduct and present analysis on a vulnerability, exploit, or threat actor to a non-technical audience using independent research.</a:t>
            </a:r>
            <a:endParaRPr>
              <a:solidFill>
                <a:schemeClr val="dk1"/>
              </a:solidFill>
              <a:latin typeface="Roboto"/>
              <a:ea typeface="Roboto"/>
              <a:cs typeface="Roboto"/>
              <a:sym typeface="Roboto"/>
            </a:endParaRPr>
          </a:p>
        </p:txBody>
      </p:sp>
      <p:pic>
        <p:nvPicPr>
          <p:cNvPr id="3060" name="Google Shape;3060;p156"/>
          <p:cNvPicPr preferRelativeResize="0"/>
          <p:nvPr/>
        </p:nvPicPr>
        <p:blipFill rotWithShape="1">
          <a:blip r:embed="rId5">
            <a:alphaModFix/>
          </a:blip>
          <a:srcRect b="1765" l="0" r="0" t="1774"/>
          <a:stretch/>
        </p:blipFill>
        <p:spPr>
          <a:xfrm>
            <a:off x="429768" y="3441723"/>
            <a:ext cx="785566" cy="606900"/>
          </a:xfrm>
          <a:prstGeom prst="rect">
            <a:avLst/>
          </a:prstGeom>
          <a:noFill/>
          <a:ln>
            <a:noFill/>
          </a:ln>
        </p:spPr>
      </p:pic>
      <p:sp>
        <p:nvSpPr>
          <p:cNvPr id="3061" name="Google Shape;3061;p156"/>
          <p:cNvSpPr txBox="1"/>
          <p:nvPr/>
        </p:nvSpPr>
        <p:spPr>
          <a:xfrm>
            <a:off x="12300" y="1219400"/>
            <a:ext cx="9144000" cy="4575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Articulate a clear definition of the CIA Triad and its elements.</a:t>
            </a:r>
            <a:endParaRPr>
              <a:latin typeface="Roboto"/>
              <a:ea typeface="Roboto"/>
              <a:cs typeface="Roboto"/>
              <a:sym typeface="Roboto"/>
            </a:endParaRPr>
          </a:p>
        </p:txBody>
      </p:sp>
      <p:sp>
        <p:nvSpPr>
          <p:cNvPr id="3062" name="Google Shape;3062;p1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1" name="Shape 3371"/>
        <p:cNvGrpSpPr/>
        <p:nvPr/>
      </p:nvGrpSpPr>
      <p:grpSpPr>
        <a:xfrm>
          <a:off x="0" y="0"/>
          <a:ext cx="0" cy="0"/>
          <a:chOff x="0" y="0"/>
          <a:chExt cx="0" cy="0"/>
        </a:xfrm>
      </p:grpSpPr>
      <p:sp>
        <p:nvSpPr>
          <p:cNvPr id="3372" name="Google Shape;3372;p174"/>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74" name="Google Shape;3374;p174"/>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75" name="Google Shape;3375;p1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Name Three Risk Mitigation Options</a:t>
            </a:r>
            <a:endParaRPr>
              <a:latin typeface="Roboto Medium"/>
              <a:ea typeface="Roboto Medium"/>
              <a:cs typeface="Roboto Medium"/>
              <a:sym typeface="Roboto Medium"/>
            </a:endParaRPr>
          </a:p>
        </p:txBody>
      </p:sp>
      <p:sp>
        <p:nvSpPr>
          <p:cNvPr id="3376" name="Google Shape;3376;p174"/>
          <p:cNvSpPr txBox="1"/>
          <p:nvPr>
            <p:ph idx="3" type="body"/>
          </p:nvPr>
        </p:nvSpPr>
        <p:spPr>
          <a:xfrm>
            <a:off x="175" y="1162700"/>
            <a:ext cx="9144000" cy="3820200"/>
          </a:xfrm>
          <a:prstGeom prst="rect">
            <a:avLst/>
          </a:prstGeom>
          <a:ln>
            <a:noFill/>
          </a:ln>
        </p:spPr>
        <p:txBody>
          <a:bodyPr anchorCtr="0" anchor="t" bIns="914400" lIns="457200" spcFirstLastPara="1" rIns="457200" wrap="square" tIns="0">
            <a:noAutofit/>
          </a:bodyPr>
          <a:lstStyle/>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1.</a:t>
            </a:r>
            <a:r>
              <a:rPr b="1" lang="en" sz="1500">
                <a:solidFill>
                  <a:schemeClr val="dk1"/>
                </a:solidFill>
                <a:latin typeface="Arial"/>
                <a:ea typeface="Arial"/>
                <a:cs typeface="Arial"/>
                <a:sym typeface="Arial"/>
              </a:rPr>
              <a:t> </a:t>
            </a:r>
            <a:r>
              <a:rPr lang="en" sz="1500">
                <a:solidFill>
                  <a:schemeClr val="dk1"/>
                </a:solidFill>
                <a:latin typeface="Arial"/>
                <a:ea typeface="Arial"/>
                <a:cs typeface="Arial"/>
                <a:sym typeface="Arial"/>
              </a:rPr>
              <a:t>Educate all users on dangers of phishing and social engineering.</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2. Ensure passwords are truly unique to website (require characters atypical of other websites).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3. Ensure users are using multi-factor authentication (login + phone confirmation).</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4. Ensure administrators can only access the network from a secure location (on premises).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5. Ensure passwords used are </a:t>
            </a:r>
            <a:r>
              <a:rPr i="1" lang="en" sz="1500">
                <a:solidFill>
                  <a:schemeClr val="dk1"/>
                </a:solidFill>
                <a:latin typeface="Arial"/>
                <a:ea typeface="Arial"/>
                <a:cs typeface="Arial"/>
                <a:sym typeface="Arial"/>
              </a:rPr>
              <a:t>strong</a:t>
            </a:r>
            <a:r>
              <a:rPr lang="en" sz="1500">
                <a:solidFill>
                  <a:schemeClr val="dk1"/>
                </a:solidFill>
                <a:latin typeface="Arial"/>
                <a:ea typeface="Arial"/>
                <a:cs typeface="Arial"/>
                <a:sym typeface="Arial"/>
              </a:rPr>
              <a:t> (alphanumeric + symbols).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6. Ensure login fields do </a:t>
            </a:r>
            <a:r>
              <a:rPr i="1" lang="en" sz="1500">
                <a:solidFill>
                  <a:schemeClr val="dk1"/>
                </a:solidFill>
                <a:latin typeface="Arial"/>
                <a:ea typeface="Arial"/>
                <a:cs typeface="Arial"/>
                <a:sym typeface="Arial"/>
              </a:rPr>
              <a:t>not </a:t>
            </a:r>
            <a:r>
              <a:rPr lang="en" sz="1500">
                <a:solidFill>
                  <a:schemeClr val="dk1"/>
                </a:solidFill>
                <a:latin typeface="Arial"/>
                <a:ea typeface="Arial"/>
                <a:cs typeface="Arial"/>
                <a:sym typeface="Arial"/>
              </a:rPr>
              <a:t>accept any code insertions.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7. Ensure users are immediately signed off upon closing a browser. </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8. Ensure all servers are routinely patched against latest known vulnerabilities.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9. Ensure physical access to servers is protected by multiple forms of authentication.</a:t>
            </a:r>
            <a:endParaRPr sz="1500">
              <a:solidFill>
                <a:schemeClr val="dk1"/>
              </a:solidFill>
              <a:latin typeface="Arial"/>
              <a:ea typeface="Arial"/>
              <a:cs typeface="Arial"/>
              <a:sym typeface="Arial"/>
            </a:endParaRPr>
          </a:p>
          <a:p>
            <a:pPr indent="-320040" lvl="0" marL="320040" rtl="0" algn="l">
              <a:spcBef>
                <a:spcPts val="0"/>
              </a:spcBef>
              <a:spcAft>
                <a:spcPts val="800"/>
              </a:spcAft>
              <a:buNone/>
            </a:pPr>
            <a:r>
              <a:t/>
            </a:r>
            <a:endParaRPr sz="1500"/>
          </a:p>
        </p:txBody>
      </p:sp>
      <p:sp>
        <p:nvSpPr>
          <p:cNvPr id="3377" name="Google Shape;3377;p174"/>
          <p:cNvSpPr txBox="1"/>
          <p:nvPr/>
        </p:nvSpPr>
        <p:spPr>
          <a:xfrm>
            <a:off x="254900" y="3970400"/>
            <a:ext cx="8901300" cy="1202400"/>
          </a:xfrm>
          <a:prstGeom prst="rect">
            <a:avLst/>
          </a:prstGeom>
          <a:noFill/>
          <a:ln>
            <a:noFill/>
          </a:ln>
        </p:spPr>
        <p:txBody>
          <a:bodyPr anchorCtr="0" anchor="t" bIns="91425" lIns="91425" spcFirstLastPara="1" rIns="91425" wrap="square" tIns="91425">
            <a:noAutofit/>
          </a:bodyPr>
          <a:lstStyle/>
          <a:p>
            <a:pPr indent="-320040" lvl="0" marL="320040" rtl="0" algn="l">
              <a:lnSpc>
                <a:spcPct val="100000"/>
              </a:lnSpc>
              <a:spcBef>
                <a:spcPts val="0"/>
              </a:spcBef>
              <a:spcAft>
                <a:spcPts val="0"/>
              </a:spcAft>
              <a:buClr>
                <a:schemeClr val="dk1"/>
              </a:buClr>
              <a:buSzPts val="1100"/>
              <a:buFont typeface="Arial"/>
              <a:buNone/>
            </a:pPr>
            <a:r>
              <a:rPr lang="en" sz="1500">
                <a:solidFill>
                  <a:schemeClr val="dk1"/>
                </a:solidFill>
              </a:rPr>
              <a:t>10. Ensure that all data stored in the database is encrypted and cannot be read without additional</a:t>
            </a:r>
            <a:br>
              <a:rPr lang="en" sz="1500">
                <a:solidFill>
                  <a:schemeClr val="dk1"/>
                </a:solidFill>
              </a:rPr>
            </a:br>
            <a:r>
              <a:rPr lang="en" sz="1500">
                <a:solidFill>
                  <a:schemeClr val="dk1"/>
                </a:solidFill>
              </a:rPr>
              <a:t>login information.</a:t>
            </a:r>
            <a:endParaRPr sz="1500">
              <a:solidFill>
                <a:schemeClr val="dk1"/>
              </a:solidFill>
            </a:endParaRPr>
          </a:p>
          <a:p>
            <a:pPr indent="-320040" lvl="0" marL="320040" rtl="0" algn="l">
              <a:lnSpc>
                <a:spcPct val="100000"/>
              </a:lnSpc>
              <a:spcBef>
                <a:spcPts val="800"/>
              </a:spcBef>
              <a:spcAft>
                <a:spcPts val="0"/>
              </a:spcAft>
              <a:buNone/>
            </a:pPr>
            <a:r>
              <a:rPr lang="en" sz="1500">
                <a:solidFill>
                  <a:schemeClr val="dk1"/>
                </a:solidFill>
              </a:rPr>
              <a:t>11. Ensure that all cloud security platforms follow best practices for security implementation.</a:t>
            </a:r>
            <a:endParaRPr/>
          </a:p>
        </p:txBody>
      </p:sp>
      <p:sp>
        <p:nvSpPr>
          <p:cNvPr id="3378" name="Google Shape;3378;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3382" name="Shape 3382"/>
        <p:cNvGrpSpPr/>
        <p:nvPr/>
      </p:nvGrpSpPr>
      <p:grpSpPr>
        <a:xfrm>
          <a:off x="0" y="0"/>
          <a:ext cx="0" cy="0"/>
          <a:chOff x="0" y="0"/>
          <a:chExt cx="0" cy="0"/>
        </a:xfrm>
      </p:grpSpPr>
      <p:sp>
        <p:nvSpPr>
          <p:cNvPr id="3383" name="Google Shape;3383;p175"/>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85" name="Google Shape;3385;p175"/>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86" name="Google Shape;3386;p175"/>
          <p:cNvSpPr txBox="1"/>
          <p:nvPr>
            <p:ph idx="1" type="subTitle"/>
          </p:nvPr>
        </p:nvSpPr>
        <p:spPr>
          <a:xfrm>
            <a:off x="225" y="70606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Activity: </a:t>
            </a:r>
            <a:r>
              <a:rPr i="1" lang="en" sz="2400">
                <a:latin typeface="Roboto Light"/>
                <a:ea typeface="Roboto Light"/>
                <a:cs typeface="Roboto Light"/>
                <a:sym typeface="Roboto Light"/>
              </a:rPr>
              <a:t>Oh look, a phone!</a:t>
            </a:r>
            <a:endParaRPr i="1" sz="2400">
              <a:latin typeface="Roboto Light"/>
              <a:ea typeface="Roboto Light"/>
              <a:cs typeface="Roboto Light"/>
              <a:sym typeface="Roboto Light"/>
            </a:endParaRPr>
          </a:p>
        </p:txBody>
      </p:sp>
      <p:sp>
        <p:nvSpPr>
          <p:cNvPr id="3387" name="Google Shape;3387;p175"/>
          <p:cNvSpPr txBox="1"/>
          <p:nvPr>
            <p:ph idx="3" type="body"/>
          </p:nvPr>
        </p:nvSpPr>
        <p:spPr>
          <a:xfrm>
            <a:off x="175" y="1243225"/>
            <a:ext cx="5619600" cy="750300"/>
          </a:xfrm>
          <a:prstGeom prst="rect">
            <a:avLst/>
          </a:prstGeom>
          <a:ln>
            <a:noFill/>
          </a:ln>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Suppose </a:t>
            </a:r>
            <a:r>
              <a:rPr i="1" lang="en" sz="1800">
                <a:solidFill>
                  <a:schemeClr val="dk1"/>
                </a:solidFill>
              </a:rPr>
              <a:t>last class, </a:t>
            </a:r>
            <a:r>
              <a:rPr lang="en" sz="1800">
                <a:solidFill>
                  <a:schemeClr val="dk1"/>
                </a:solidFill>
              </a:rPr>
              <a:t>two students left </a:t>
            </a:r>
            <a:br>
              <a:rPr lang="en" sz="1800">
                <a:solidFill>
                  <a:schemeClr val="dk1"/>
                </a:solidFill>
              </a:rPr>
            </a:br>
            <a:r>
              <a:rPr lang="en" sz="1800">
                <a:solidFill>
                  <a:schemeClr val="dk1"/>
                </a:solidFill>
              </a:rPr>
              <a:t>their phones unattended at some point. </a:t>
            </a:r>
            <a:endParaRPr sz="1800">
              <a:solidFill>
                <a:schemeClr val="dk1"/>
              </a:solidFill>
            </a:endParaRPr>
          </a:p>
          <a:p>
            <a:pPr indent="0" lvl="0" marL="0" rtl="0" algn="l">
              <a:spcBef>
                <a:spcPts val="0"/>
              </a:spcBef>
              <a:spcAft>
                <a:spcPts val="800"/>
              </a:spcAft>
              <a:buNone/>
            </a:pPr>
            <a:r>
              <a:t/>
            </a:r>
            <a:endParaRPr sz="1800">
              <a:solidFill>
                <a:schemeClr val="dk1"/>
              </a:solidFill>
              <a:latin typeface="Arial"/>
              <a:ea typeface="Arial"/>
              <a:cs typeface="Arial"/>
              <a:sym typeface="Arial"/>
            </a:endParaRPr>
          </a:p>
        </p:txBody>
      </p:sp>
      <p:pic>
        <p:nvPicPr>
          <p:cNvPr id="3388" name="Google Shape;3388;p175"/>
          <p:cNvPicPr preferRelativeResize="0"/>
          <p:nvPr/>
        </p:nvPicPr>
        <p:blipFill rotWithShape="1">
          <a:blip r:embed="rId3">
            <a:alphaModFix/>
          </a:blip>
          <a:srcRect b="0" l="12784" r="11834" t="0"/>
          <a:stretch/>
        </p:blipFill>
        <p:spPr>
          <a:xfrm>
            <a:off x="192275" y="1960150"/>
            <a:ext cx="4600774" cy="2872300"/>
          </a:xfrm>
          <a:prstGeom prst="rect">
            <a:avLst/>
          </a:prstGeom>
          <a:noFill/>
          <a:ln>
            <a:noFill/>
          </a:ln>
        </p:spPr>
      </p:pic>
      <p:sp>
        <p:nvSpPr>
          <p:cNvPr id="3389" name="Google Shape;3389;p175"/>
          <p:cNvSpPr txBox="1"/>
          <p:nvPr>
            <p:ph idx="1" type="body"/>
          </p:nvPr>
        </p:nvSpPr>
        <p:spPr>
          <a:xfrm>
            <a:off x="4657800" y="0"/>
            <a:ext cx="4486200" cy="4384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800">
                <a:solidFill>
                  <a:schemeClr val="dk1"/>
                </a:solidFill>
                <a:latin typeface="Roboto"/>
                <a:ea typeface="Roboto"/>
                <a:cs typeface="Roboto"/>
                <a:sym typeface="Roboto"/>
              </a:rPr>
              <a:t>With the person sitting next to you, </a:t>
            </a:r>
            <a:r>
              <a:rPr b="1" lang="en" sz="1800">
                <a:solidFill>
                  <a:schemeClr val="dk1"/>
                </a:solidFill>
                <a:latin typeface="Roboto"/>
                <a:ea typeface="Roboto"/>
                <a:cs typeface="Roboto"/>
                <a:sym typeface="Roboto"/>
              </a:rPr>
              <a:t>identify as many exploits possible</a:t>
            </a:r>
            <a:r>
              <a:rPr lang="en" sz="1800">
                <a:solidFill>
                  <a:schemeClr val="dk1"/>
                </a:solidFill>
                <a:latin typeface="Roboto"/>
                <a:ea typeface="Roboto"/>
                <a:cs typeface="Roboto"/>
                <a:sym typeface="Roboto"/>
              </a:rPr>
              <a:t> in the event of a cell phone being stolen.</a:t>
            </a:r>
            <a:endParaRPr sz="1800">
              <a:solidFill>
                <a:schemeClr val="dk1"/>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b="1" lang="en" sz="1800">
                <a:solidFill>
                  <a:schemeClr val="dk1"/>
                </a:solidFill>
                <a:latin typeface="Roboto"/>
                <a:ea typeface="Roboto"/>
                <a:cs typeface="Roboto"/>
                <a:sym typeface="Roboto"/>
              </a:rPr>
              <a:t>Hint: </a:t>
            </a:r>
            <a:r>
              <a:rPr lang="en" sz="1800">
                <a:solidFill>
                  <a:schemeClr val="dk1"/>
                </a:solidFill>
                <a:latin typeface="Roboto"/>
                <a:ea typeface="Roboto"/>
                <a:cs typeface="Roboto"/>
                <a:sym typeface="Roboto"/>
              </a:rPr>
              <a:t>Be creative! Think like a hacker. </a:t>
            </a:r>
            <a:endParaRPr sz="1800">
              <a:solidFill>
                <a:schemeClr val="dk1"/>
              </a:solidFill>
              <a:latin typeface="Roboto"/>
              <a:ea typeface="Roboto"/>
              <a:cs typeface="Roboto"/>
              <a:sym typeface="Roboto"/>
            </a:endParaRPr>
          </a:p>
          <a:p>
            <a:pPr indent="-342900" lvl="0" marL="457200" rtl="0" algn="l">
              <a:lnSpc>
                <a:spcPct val="9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What is the worst possible damage that could ensue. </a:t>
            </a:r>
            <a:endParaRPr sz="1800">
              <a:solidFill>
                <a:schemeClr val="dk1"/>
              </a:solidFill>
              <a:latin typeface="Roboto"/>
              <a:ea typeface="Roboto"/>
              <a:cs typeface="Roboto"/>
              <a:sym typeface="Roboto"/>
            </a:endParaRPr>
          </a:p>
          <a:p>
            <a:pPr indent="-342900" lvl="0" marL="457200" rtl="0" algn="l">
              <a:lnSpc>
                <a:spcPct val="9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Try to do </a:t>
            </a:r>
            <a:r>
              <a:rPr i="1" lang="en" sz="1800">
                <a:solidFill>
                  <a:schemeClr val="dk1"/>
                </a:solidFill>
                <a:latin typeface="Roboto"/>
                <a:ea typeface="Roboto"/>
                <a:cs typeface="Roboto"/>
                <a:sym typeface="Roboto"/>
              </a:rPr>
              <a:t>real damage</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342900" lvl="0" marL="457200" rtl="0" algn="l">
              <a:lnSpc>
                <a:spcPct val="9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Think beyond the value of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the phone itself.</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3390" name="Google Shape;3390;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3394" name="Shape 3394"/>
        <p:cNvGrpSpPr/>
        <p:nvPr/>
      </p:nvGrpSpPr>
      <p:grpSpPr>
        <a:xfrm>
          <a:off x="0" y="0"/>
          <a:ext cx="0" cy="0"/>
          <a:chOff x="0" y="0"/>
          <a:chExt cx="0" cy="0"/>
        </a:xfrm>
      </p:grpSpPr>
      <p:sp>
        <p:nvSpPr>
          <p:cNvPr id="3395" name="Google Shape;3395;p176"/>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97" name="Google Shape;3397;p176"/>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98" name="Google Shape;3398;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Activity Review: </a:t>
            </a:r>
            <a:r>
              <a:rPr i="1" lang="en" sz="2400">
                <a:latin typeface="Roboto Light"/>
                <a:ea typeface="Roboto Light"/>
                <a:cs typeface="Roboto Light"/>
                <a:sym typeface="Roboto Light"/>
              </a:rPr>
              <a:t>Oh look, a phone!</a:t>
            </a:r>
            <a:endParaRPr i="1" sz="2400">
              <a:latin typeface="Roboto Light"/>
              <a:ea typeface="Roboto Light"/>
              <a:cs typeface="Roboto Light"/>
              <a:sym typeface="Roboto Light"/>
            </a:endParaRPr>
          </a:p>
        </p:txBody>
      </p:sp>
      <p:pic>
        <p:nvPicPr>
          <p:cNvPr id="3399" name="Google Shape;3399;p176"/>
          <p:cNvPicPr preferRelativeResize="0"/>
          <p:nvPr/>
        </p:nvPicPr>
        <p:blipFill rotWithShape="1">
          <a:blip r:embed="rId3">
            <a:alphaModFix/>
          </a:blip>
          <a:srcRect b="0" l="18645" r="11832" t="0"/>
          <a:stretch/>
        </p:blipFill>
        <p:spPr>
          <a:xfrm flipH="1">
            <a:off x="5393749" y="2480600"/>
            <a:ext cx="3762551" cy="2510500"/>
          </a:xfrm>
          <a:prstGeom prst="rect">
            <a:avLst/>
          </a:prstGeom>
          <a:noFill/>
          <a:ln>
            <a:noFill/>
          </a:ln>
        </p:spPr>
      </p:pic>
      <p:sp>
        <p:nvSpPr>
          <p:cNvPr id="3400" name="Google Shape;3400;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01" name="Google Shape;3401;p176"/>
          <p:cNvSpPr txBox="1"/>
          <p:nvPr/>
        </p:nvSpPr>
        <p:spPr>
          <a:xfrm>
            <a:off x="392675" y="1183050"/>
            <a:ext cx="8925900" cy="35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Potential Adverse Event</a:t>
            </a:r>
            <a:endParaRPr b="1" sz="1800">
              <a:solidFill>
                <a:schemeClr val="dk1"/>
              </a:solidFill>
              <a:latin typeface="Roboto"/>
              <a:ea typeface="Roboto"/>
              <a:cs typeface="Roboto"/>
              <a:sym typeface="Roboto"/>
            </a:endParaRPr>
          </a:p>
          <a:p>
            <a:pPr indent="-186690" lvl="0" marL="320040" rtl="0" algn="l">
              <a:lnSpc>
                <a:spcPct val="100000"/>
              </a:lnSpc>
              <a:spcBef>
                <a:spcPts val="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Cell phone can be wiped and re-sold.</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Cell phone memory can be harvested. Photos and sensitive material could be used for blackmail.</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Credentials for email and social media accounts could be used to extract financial gain.</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Installed applications could be used to make purchases.</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Malware software could be directly installed to track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future activity. </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Contacts on your phone could be socially engineered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into providing monetary value.</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Your phone could be used to conduct illegal activity.</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800"/>
              </a:spcAft>
              <a:buClr>
                <a:schemeClr val="dk1"/>
              </a:buClr>
              <a:buSzPts val="1500"/>
              <a:buFont typeface="Roboto"/>
              <a:buAutoNum type="arabicPeriod"/>
            </a:pPr>
            <a:r>
              <a:rPr lang="en" sz="1500">
                <a:solidFill>
                  <a:schemeClr val="dk1"/>
                </a:solidFill>
                <a:latin typeface="Roboto"/>
                <a:ea typeface="Roboto"/>
                <a:cs typeface="Roboto"/>
                <a:sym typeface="Roboto"/>
              </a:rPr>
              <a:t>Your identity could be stolen.</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5" name="Shape 3405"/>
        <p:cNvGrpSpPr/>
        <p:nvPr/>
      </p:nvGrpSpPr>
      <p:grpSpPr>
        <a:xfrm>
          <a:off x="0" y="0"/>
          <a:ext cx="0" cy="0"/>
          <a:chOff x="0" y="0"/>
          <a:chExt cx="0" cy="0"/>
        </a:xfrm>
      </p:grpSpPr>
      <p:sp>
        <p:nvSpPr>
          <p:cNvPr id="3406" name="Google Shape;3406;p1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CIA Triad</a:t>
            </a:r>
            <a:endParaRPr/>
          </a:p>
        </p:txBody>
      </p:sp>
      <p:sp>
        <p:nvSpPr>
          <p:cNvPr id="3407" name="Google Shape;3407;p17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1" name="Shape 3411"/>
        <p:cNvGrpSpPr/>
        <p:nvPr/>
      </p:nvGrpSpPr>
      <p:grpSpPr>
        <a:xfrm>
          <a:off x="0" y="0"/>
          <a:ext cx="0" cy="0"/>
          <a:chOff x="0" y="0"/>
          <a:chExt cx="0" cy="0"/>
        </a:xfrm>
      </p:grpSpPr>
      <p:sp>
        <p:nvSpPr>
          <p:cNvPr id="3412" name="Google Shape;3412;p178"/>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78"/>
          <p:cNvSpPr/>
          <p:nvPr/>
        </p:nvSpPr>
        <p:spPr>
          <a:xfrm>
            <a:off x="3291750" y="426550"/>
            <a:ext cx="2490900" cy="2154300"/>
          </a:xfrm>
          <a:prstGeom prst="triangl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78"/>
          <p:cNvSpPr/>
          <p:nvPr/>
        </p:nvSpPr>
        <p:spPr>
          <a:xfrm rot="10800000">
            <a:off x="3291750" y="2647650"/>
            <a:ext cx="2490900" cy="21543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78"/>
          <p:cNvSpPr/>
          <p:nvPr/>
        </p:nvSpPr>
        <p:spPr>
          <a:xfrm>
            <a:off x="1973325" y="2647650"/>
            <a:ext cx="2490900" cy="2154300"/>
          </a:xfrm>
          <a:prstGeom prst="triangle">
            <a:avLst>
              <a:gd fmla="val 50000"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78"/>
          <p:cNvSpPr/>
          <p:nvPr/>
        </p:nvSpPr>
        <p:spPr>
          <a:xfrm>
            <a:off x="4596975" y="2647650"/>
            <a:ext cx="2490900" cy="2154300"/>
          </a:xfrm>
          <a:prstGeom prst="triangle">
            <a:avLst>
              <a:gd fmla="val 50000" name="adj"/>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78"/>
          <p:cNvSpPr txBox="1"/>
          <p:nvPr/>
        </p:nvSpPr>
        <p:spPr>
          <a:xfrm>
            <a:off x="325900" y="384075"/>
            <a:ext cx="28305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The InfoSec Bible:</a:t>
            </a:r>
            <a:r>
              <a:rPr lang="en" sz="2400">
                <a:solidFill>
                  <a:schemeClr val="dk1"/>
                </a:solidFill>
                <a:latin typeface="Roboto Medium"/>
                <a:ea typeface="Roboto Medium"/>
                <a:cs typeface="Roboto Medium"/>
                <a:sym typeface="Roboto Medium"/>
              </a:rPr>
              <a:t> </a:t>
            </a:r>
            <a:br>
              <a:rPr lang="en" sz="2400">
                <a:solidFill>
                  <a:schemeClr val="dk1"/>
                </a:solidFill>
                <a:latin typeface="Roboto Medium"/>
                <a:ea typeface="Roboto Medium"/>
                <a:cs typeface="Roboto Medium"/>
                <a:sym typeface="Roboto Medium"/>
              </a:rPr>
            </a:br>
            <a:r>
              <a:rPr lang="en" sz="2400">
                <a:solidFill>
                  <a:schemeClr val="dk1"/>
                </a:solidFill>
                <a:latin typeface="Roboto Medium"/>
                <a:ea typeface="Roboto Medium"/>
                <a:cs typeface="Roboto Medium"/>
                <a:sym typeface="Roboto Medium"/>
              </a:rPr>
              <a:t>The CIA Triad</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p>
        </p:txBody>
      </p:sp>
      <p:sp>
        <p:nvSpPr>
          <p:cNvPr id="3418" name="Google Shape;3418;p178"/>
          <p:cNvSpPr txBox="1"/>
          <p:nvPr/>
        </p:nvSpPr>
        <p:spPr>
          <a:xfrm>
            <a:off x="3291750" y="1177950"/>
            <a:ext cx="2490900" cy="10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2CC"/>
                </a:solidFill>
                <a:latin typeface="Roboto Medium"/>
                <a:ea typeface="Roboto Medium"/>
                <a:cs typeface="Roboto Medium"/>
                <a:sym typeface="Roboto Medium"/>
              </a:rPr>
              <a:t>1</a:t>
            </a:r>
            <a:endParaRPr sz="4800">
              <a:solidFill>
                <a:srgbClr val="FFF2CC"/>
              </a:solidFill>
              <a:latin typeface="Roboto Light"/>
              <a:ea typeface="Roboto Light"/>
              <a:cs typeface="Roboto Light"/>
              <a:sym typeface="Roboto Light"/>
            </a:endParaRPr>
          </a:p>
          <a:p>
            <a:pPr indent="0" lvl="0" marL="0" rtl="0" algn="ctr">
              <a:spcBef>
                <a:spcPts val="0"/>
              </a:spcBef>
              <a:spcAft>
                <a:spcPts val="0"/>
              </a:spcAft>
              <a:buNone/>
            </a:pPr>
            <a:r>
              <a:rPr lang="en" sz="1800">
                <a:solidFill>
                  <a:schemeClr val="dk1"/>
                </a:solidFill>
                <a:latin typeface="Roboto Light"/>
                <a:ea typeface="Roboto Light"/>
                <a:cs typeface="Roboto Light"/>
                <a:sym typeface="Roboto Light"/>
              </a:rPr>
              <a:t>Availability</a:t>
            </a:r>
            <a:endParaRPr sz="1800"/>
          </a:p>
        </p:txBody>
      </p:sp>
      <p:sp>
        <p:nvSpPr>
          <p:cNvPr id="3419" name="Google Shape;3419;p178"/>
          <p:cNvSpPr txBox="1"/>
          <p:nvPr/>
        </p:nvSpPr>
        <p:spPr>
          <a:xfrm>
            <a:off x="1973325" y="3399050"/>
            <a:ext cx="2490900" cy="10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D5FCED"/>
                </a:solidFill>
                <a:latin typeface="Roboto Medium"/>
                <a:ea typeface="Roboto Medium"/>
                <a:cs typeface="Roboto Medium"/>
                <a:sym typeface="Roboto Medium"/>
              </a:rPr>
              <a:t>2</a:t>
            </a:r>
            <a:endParaRPr sz="4800">
              <a:solidFill>
                <a:srgbClr val="D5FCED"/>
              </a:solidFill>
              <a:latin typeface="Roboto Light"/>
              <a:ea typeface="Roboto Light"/>
              <a:cs typeface="Roboto Light"/>
              <a:sym typeface="Roboto Light"/>
            </a:endParaRPr>
          </a:p>
          <a:p>
            <a:pPr indent="0" lvl="0" marL="0" rtl="0" algn="ctr">
              <a:spcBef>
                <a:spcPts val="0"/>
              </a:spcBef>
              <a:spcAft>
                <a:spcPts val="0"/>
              </a:spcAft>
              <a:buNone/>
            </a:pPr>
            <a:r>
              <a:rPr lang="en" sz="1800">
                <a:solidFill>
                  <a:srgbClr val="FFFFFF"/>
                </a:solidFill>
                <a:latin typeface="Roboto Light"/>
                <a:ea typeface="Roboto Light"/>
                <a:cs typeface="Roboto Light"/>
                <a:sym typeface="Roboto Light"/>
              </a:rPr>
              <a:t>Integrity</a:t>
            </a:r>
            <a:endParaRPr sz="1800">
              <a:solidFill>
                <a:srgbClr val="FFFFFF"/>
              </a:solidFill>
            </a:endParaRPr>
          </a:p>
        </p:txBody>
      </p:sp>
      <p:sp>
        <p:nvSpPr>
          <p:cNvPr id="3420" name="Google Shape;3420;p178"/>
          <p:cNvSpPr txBox="1"/>
          <p:nvPr/>
        </p:nvSpPr>
        <p:spPr>
          <a:xfrm>
            <a:off x="4596975" y="3399050"/>
            <a:ext cx="2490900" cy="10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CFE2F3"/>
                </a:solidFill>
                <a:latin typeface="Roboto Medium"/>
                <a:ea typeface="Roboto Medium"/>
                <a:cs typeface="Roboto Medium"/>
                <a:sym typeface="Roboto Medium"/>
              </a:rPr>
              <a:t>3</a:t>
            </a:r>
            <a:endParaRPr sz="4800">
              <a:solidFill>
                <a:srgbClr val="CFE2F3"/>
              </a:solidFill>
              <a:latin typeface="Roboto Light"/>
              <a:ea typeface="Roboto Light"/>
              <a:cs typeface="Roboto Light"/>
              <a:sym typeface="Roboto Light"/>
            </a:endParaRPr>
          </a:p>
          <a:p>
            <a:pPr indent="0" lvl="0" marL="0" rtl="0" algn="ctr">
              <a:spcBef>
                <a:spcPts val="0"/>
              </a:spcBef>
              <a:spcAft>
                <a:spcPts val="0"/>
              </a:spcAft>
              <a:buNone/>
            </a:pPr>
            <a:r>
              <a:rPr lang="en" sz="1800">
                <a:solidFill>
                  <a:srgbClr val="FFFFFF"/>
                </a:solidFill>
                <a:latin typeface="Roboto Light"/>
                <a:ea typeface="Roboto Light"/>
                <a:cs typeface="Roboto Light"/>
                <a:sym typeface="Roboto Light"/>
              </a:rPr>
              <a:t>Confidentiality</a:t>
            </a:r>
            <a:endParaRPr sz="1800">
              <a:solidFill>
                <a:srgbClr val="FFFFFF"/>
              </a:solidFill>
            </a:endParaRPr>
          </a:p>
        </p:txBody>
      </p:sp>
      <p:sp>
        <p:nvSpPr>
          <p:cNvPr id="3421" name="Google Shape;3421;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22" name="Google Shape;3422;p178"/>
          <p:cNvSpPr txBox="1"/>
          <p:nvPr/>
        </p:nvSpPr>
        <p:spPr>
          <a:xfrm>
            <a:off x="3291750" y="3460675"/>
            <a:ext cx="2490900" cy="6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swald"/>
                <a:ea typeface="Oswald"/>
                <a:cs typeface="Oswald"/>
                <a:sym typeface="Oswald"/>
              </a:rPr>
              <a:t>INFORMATION </a:t>
            </a:r>
            <a:endParaRPr sz="1600">
              <a:solidFill>
                <a:srgbClr val="FFFFFF"/>
              </a:solidFill>
              <a:latin typeface="Oswald"/>
              <a:ea typeface="Oswald"/>
              <a:cs typeface="Oswald"/>
              <a:sym typeface="Oswald"/>
            </a:endParaRPr>
          </a:p>
          <a:p>
            <a:pPr indent="0" lvl="0" marL="0" rtl="0" algn="ctr">
              <a:spcBef>
                <a:spcPts val="0"/>
              </a:spcBef>
              <a:spcAft>
                <a:spcPts val="0"/>
              </a:spcAft>
              <a:buNone/>
            </a:pPr>
            <a:r>
              <a:rPr lang="en" sz="1600">
                <a:solidFill>
                  <a:srgbClr val="FFFFFF"/>
                </a:solidFill>
                <a:latin typeface="Oswald"/>
                <a:ea typeface="Oswald"/>
                <a:cs typeface="Oswald"/>
                <a:sym typeface="Oswald"/>
              </a:rPr>
              <a:t>SECURITY</a:t>
            </a:r>
            <a:endParaRPr sz="1600">
              <a:solidFill>
                <a:srgbClr val="FFFFFF"/>
              </a:solidFill>
              <a:latin typeface="Oswald"/>
              <a:ea typeface="Oswald"/>
              <a:cs typeface="Oswald"/>
              <a:sym typeface="Oswald"/>
            </a:endParaRPr>
          </a:p>
        </p:txBody>
      </p:sp>
      <p:cxnSp>
        <p:nvCxnSpPr>
          <p:cNvPr id="3423" name="Google Shape;3423;p1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424" name="Google Shape;3424;p178"/>
          <p:cNvPicPr preferRelativeResize="0"/>
          <p:nvPr/>
        </p:nvPicPr>
        <p:blipFill>
          <a:blip r:embed="rId3">
            <a:alphaModFix/>
          </a:blip>
          <a:stretch>
            <a:fillRect/>
          </a:stretch>
        </p:blipFill>
        <p:spPr>
          <a:xfrm>
            <a:off x="4209688" y="2740150"/>
            <a:ext cx="655023" cy="748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8" name="Shape 3428"/>
        <p:cNvGrpSpPr/>
        <p:nvPr/>
      </p:nvGrpSpPr>
      <p:grpSpPr>
        <a:xfrm>
          <a:off x="0" y="0"/>
          <a:ext cx="0" cy="0"/>
          <a:chOff x="0" y="0"/>
          <a:chExt cx="0" cy="0"/>
        </a:xfrm>
      </p:grpSpPr>
      <p:sp>
        <p:nvSpPr>
          <p:cNvPr id="3429" name="Google Shape;3429;p179"/>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0" name="Google Shape;3430;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31" name="Google Shape;3431;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Availability</a:t>
            </a:r>
            <a:r>
              <a:rPr lang="en"/>
              <a:t>: </a:t>
            </a:r>
            <a:endParaRPr/>
          </a:p>
        </p:txBody>
      </p:sp>
      <p:sp>
        <p:nvSpPr>
          <p:cNvPr id="3432" name="Google Shape;3432;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433" name="Google Shape;3433;p1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34" name="Google Shape;3434;p179"/>
          <p:cNvSpPr/>
          <p:nvPr/>
        </p:nvSpPr>
        <p:spPr>
          <a:xfrm>
            <a:off x="4445024" y="426450"/>
            <a:ext cx="4432500" cy="3833400"/>
          </a:xfrm>
          <a:prstGeom prst="triangle">
            <a:avLst>
              <a:gd fmla="val 50000" name="adj"/>
            </a:avLst>
          </a:prstGeom>
          <a:solidFill>
            <a:srgbClr val="F1C232"/>
          </a:solidFill>
          <a:ln>
            <a:noFill/>
          </a:ln>
          <a:effectLst>
            <a:outerShdw blurRad="271463" rotWithShape="0" algn="bl" dir="5400000" dist="19050">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79"/>
          <p:cNvSpPr txBox="1"/>
          <p:nvPr/>
        </p:nvSpPr>
        <p:spPr>
          <a:xfrm>
            <a:off x="4445025" y="1767700"/>
            <a:ext cx="4432500" cy="18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2CC"/>
                </a:solidFill>
                <a:latin typeface="Roboto Light"/>
                <a:ea typeface="Roboto Light"/>
                <a:cs typeface="Roboto Light"/>
                <a:sym typeface="Roboto Light"/>
              </a:rPr>
              <a:t>1</a:t>
            </a:r>
            <a:endParaRPr sz="9600">
              <a:solidFill>
                <a:srgbClr val="FFF2CC"/>
              </a:solidFill>
              <a:latin typeface="Roboto Light"/>
              <a:ea typeface="Roboto Light"/>
              <a:cs typeface="Roboto Light"/>
              <a:sym typeface="Roboto Light"/>
            </a:endParaRPr>
          </a:p>
          <a:p>
            <a:pPr indent="0" lvl="0" marL="0" rtl="0" algn="ctr">
              <a:spcBef>
                <a:spcPts val="0"/>
              </a:spcBef>
              <a:spcAft>
                <a:spcPts val="0"/>
              </a:spcAft>
              <a:buNone/>
            </a:pPr>
            <a:r>
              <a:rPr lang="en" sz="3800">
                <a:solidFill>
                  <a:schemeClr val="dk1"/>
                </a:solidFill>
                <a:latin typeface="Roboto Thin"/>
                <a:ea typeface="Roboto Thin"/>
                <a:cs typeface="Roboto Thin"/>
                <a:sym typeface="Roboto Thin"/>
              </a:rPr>
              <a:t>Availabi</a:t>
            </a:r>
            <a:r>
              <a:rPr lang="en" sz="3800">
                <a:solidFill>
                  <a:schemeClr val="dk1"/>
                </a:solidFill>
                <a:latin typeface="Roboto Thin"/>
                <a:ea typeface="Roboto Thin"/>
                <a:cs typeface="Roboto Thin"/>
                <a:sym typeface="Roboto Thin"/>
              </a:rPr>
              <a:t>lity</a:t>
            </a:r>
            <a:endParaRPr sz="3800">
              <a:latin typeface="Roboto Thin"/>
              <a:ea typeface="Roboto Thin"/>
              <a:cs typeface="Roboto Thin"/>
              <a:sym typeface="Roboto Thin"/>
            </a:endParaRPr>
          </a:p>
        </p:txBody>
      </p:sp>
      <p:sp>
        <p:nvSpPr>
          <p:cNvPr id="3436" name="Google Shape;3436;p179"/>
          <p:cNvSpPr txBox="1"/>
          <p:nvPr/>
        </p:nvSpPr>
        <p:spPr>
          <a:xfrm>
            <a:off x="359275" y="714750"/>
            <a:ext cx="5527500" cy="40314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800">
                <a:latin typeface="Roboto"/>
                <a:ea typeface="Roboto"/>
                <a:cs typeface="Roboto"/>
                <a:sym typeface="Roboto"/>
              </a:rPr>
              <a:t>The quality of being able to be used or obtained.</a:t>
            </a:r>
            <a:endParaRPr sz="1800">
              <a:latin typeface="Roboto"/>
              <a:ea typeface="Roboto"/>
              <a:cs typeface="Roboto"/>
              <a:sym typeface="Roboto"/>
            </a:endParaRPr>
          </a:p>
          <a:p>
            <a:pPr indent="0" lvl="0" marL="548640" marR="274320" rtl="0" algn="l">
              <a:lnSpc>
                <a:spcPct val="114000"/>
              </a:lnSpc>
              <a:spcBef>
                <a:spcPts val="1600"/>
              </a:spcBef>
              <a:spcAft>
                <a:spcPts val="0"/>
              </a:spcAft>
              <a:buNone/>
            </a:pPr>
            <a:r>
              <a:rPr lang="en">
                <a:latin typeface="Roboto"/>
                <a:ea typeface="Roboto"/>
                <a:cs typeface="Roboto"/>
                <a:sym typeface="Roboto"/>
              </a:rPr>
              <a:t>Availability concerns occur when operating systems, equipment, and data are not functioning correctly, thus limiting accessibility to those who need it.</a:t>
            </a:r>
            <a:endParaRPr>
              <a:latin typeface="Roboto"/>
              <a:ea typeface="Roboto"/>
              <a:cs typeface="Roboto"/>
              <a:sym typeface="Roboto"/>
            </a:endParaRPr>
          </a:p>
          <a:p>
            <a:pPr indent="0" lvl="0" marL="548640" marR="274320" rtl="0" algn="l">
              <a:lnSpc>
                <a:spcPct val="114000"/>
              </a:lnSpc>
              <a:spcBef>
                <a:spcPts val="800"/>
              </a:spcBef>
              <a:spcAft>
                <a:spcPts val="0"/>
              </a:spcAft>
              <a:buNone/>
            </a:pPr>
            <a:r>
              <a:rPr lang="en">
                <a:latin typeface="Roboto"/>
                <a:ea typeface="Roboto"/>
                <a:cs typeface="Roboto"/>
                <a:sym typeface="Roboto"/>
              </a:rPr>
              <a:t>Examples of availability attacks include: hackers </a:t>
            </a:r>
            <a:br>
              <a:rPr lang="en">
                <a:latin typeface="Roboto"/>
                <a:ea typeface="Roboto"/>
                <a:cs typeface="Roboto"/>
                <a:sym typeface="Roboto"/>
              </a:rPr>
            </a:br>
            <a:r>
              <a:rPr lang="en">
                <a:latin typeface="Roboto"/>
                <a:ea typeface="Roboto"/>
                <a:cs typeface="Roboto"/>
                <a:sym typeface="Roboto"/>
              </a:rPr>
              <a:t>taking down a web-connected generator and disabling</a:t>
            </a:r>
            <a:br>
              <a:rPr lang="en">
                <a:latin typeface="Roboto"/>
                <a:ea typeface="Roboto"/>
                <a:cs typeface="Roboto"/>
                <a:sym typeface="Roboto"/>
              </a:rPr>
            </a:br>
            <a:r>
              <a:rPr lang="en">
                <a:latin typeface="Roboto"/>
                <a:ea typeface="Roboto"/>
                <a:cs typeface="Roboto"/>
                <a:sym typeface="Roboto"/>
              </a:rPr>
              <a:t>a critical power supply;  using a denial of service </a:t>
            </a:r>
            <a:br>
              <a:rPr lang="en">
                <a:latin typeface="Roboto"/>
                <a:ea typeface="Roboto"/>
                <a:cs typeface="Roboto"/>
                <a:sym typeface="Roboto"/>
              </a:rPr>
            </a:br>
            <a:r>
              <a:rPr lang="en">
                <a:latin typeface="Roboto"/>
                <a:ea typeface="Roboto"/>
                <a:cs typeface="Roboto"/>
                <a:sym typeface="Roboto"/>
              </a:rPr>
              <a:t>attack to bring down a financial service provide</a:t>
            </a:r>
            <a:r>
              <a:rPr lang="en">
                <a:latin typeface="Roboto"/>
                <a:ea typeface="Roboto"/>
                <a:cs typeface="Roboto"/>
                <a:sym typeface="Roboto"/>
              </a:rPr>
              <a:t>r’s website, making it impossible for clients </a:t>
            </a:r>
            <a:br>
              <a:rPr lang="en">
                <a:latin typeface="Roboto"/>
                <a:ea typeface="Roboto"/>
                <a:cs typeface="Roboto"/>
                <a:sym typeface="Roboto"/>
              </a:rPr>
            </a:br>
            <a:r>
              <a:rPr lang="en">
                <a:latin typeface="Roboto"/>
                <a:ea typeface="Roboto"/>
                <a:cs typeface="Roboto"/>
                <a:sym typeface="Roboto"/>
              </a:rPr>
              <a:t>to make transactions.</a:t>
            </a:r>
            <a:endParaRPr>
              <a:latin typeface="Roboto"/>
              <a:ea typeface="Roboto"/>
              <a:cs typeface="Roboto"/>
              <a:sym typeface="Roboto"/>
            </a:endParaRPr>
          </a:p>
          <a:p>
            <a:pPr indent="0" lvl="0" marL="548640" marR="274320" rtl="0" algn="l">
              <a:lnSpc>
                <a:spcPct val="114000"/>
              </a:lnSpc>
              <a:spcBef>
                <a:spcPts val="800"/>
              </a:spcBef>
              <a:spcAft>
                <a:spcPts val="0"/>
              </a:spcAft>
              <a:buNone/>
            </a:pPr>
            <a:r>
              <a:rPr lang="en">
                <a:latin typeface="Roboto"/>
                <a:ea typeface="Roboto"/>
                <a:cs typeface="Roboto"/>
                <a:sym typeface="Roboto"/>
              </a:rPr>
              <a:t>Creating regular backups of data is </a:t>
            </a:r>
            <a:br>
              <a:rPr lang="en">
                <a:latin typeface="Roboto"/>
                <a:ea typeface="Roboto"/>
                <a:cs typeface="Roboto"/>
                <a:sym typeface="Roboto"/>
              </a:rPr>
            </a:br>
            <a:r>
              <a:rPr lang="en">
                <a:latin typeface="Roboto"/>
                <a:ea typeface="Roboto"/>
                <a:cs typeface="Roboto"/>
                <a:sym typeface="Roboto"/>
              </a:rPr>
              <a:t>one way to maintain availability.</a:t>
            </a:r>
            <a:endParaRPr>
              <a:latin typeface="Roboto"/>
              <a:ea typeface="Roboto"/>
              <a:cs typeface="Roboto"/>
              <a:sym typeface="Roboto"/>
            </a:endParaRPr>
          </a:p>
          <a:p>
            <a:pPr indent="0" lvl="0" marL="548640" marR="274320" rtl="0" algn="l">
              <a:lnSpc>
                <a:spcPct val="115000"/>
              </a:lnSpc>
              <a:spcBef>
                <a:spcPts val="800"/>
              </a:spcBef>
              <a:spcAft>
                <a:spcPts val="0"/>
              </a:spcAft>
              <a:buNone/>
            </a:pPr>
            <a:r>
              <a:t/>
            </a:r>
            <a:endParaRPr>
              <a:latin typeface="Roboto"/>
              <a:ea typeface="Roboto"/>
              <a:cs typeface="Roboto"/>
              <a:sym typeface="Roboto"/>
            </a:endParaRPr>
          </a:p>
        </p:txBody>
      </p:sp>
      <p:pic>
        <p:nvPicPr>
          <p:cNvPr id="3437" name="Google Shape;3437;p179"/>
          <p:cNvPicPr preferRelativeResize="0"/>
          <p:nvPr/>
        </p:nvPicPr>
        <p:blipFill rotWithShape="1">
          <a:blip r:embed="rId3">
            <a:alphaModFix amt="76000"/>
          </a:blip>
          <a:srcRect b="1765" l="0" r="0" t="1774"/>
          <a:stretch/>
        </p:blipFill>
        <p:spPr>
          <a:xfrm>
            <a:off x="513501" y="1274151"/>
            <a:ext cx="406275" cy="313900"/>
          </a:xfrm>
          <a:prstGeom prst="rect">
            <a:avLst/>
          </a:prstGeom>
          <a:noFill/>
          <a:ln>
            <a:noFill/>
          </a:ln>
        </p:spPr>
      </p:pic>
      <p:pic>
        <p:nvPicPr>
          <p:cNvPr id="3438" name="Google Shape;3438;p179"/>
          <p:cNvPicPr preferRelativeResize="0"/>
          <p:nvPr/>
        </p:nvPicPr>
        <p:blipFill rotWithShape="1">
          <a:blip r:embed="rId3">
            <a:alphaModFix amt="76000"/>
          </a:blip>
          <a:srcRect b="1765" l="0" r="0" t="1774"/>
          <a:stretch/>
        </p:blipFill>
        <p:spPr>
          <a:xfrm>
            <a:off x="513501" y="2102326"/>
            <a:ext cx="406275" cy="313900"/>
          </a:xfrm>
          <a:prstGeom prst="rect">
            <a:avLst/>
          </a:prstGeom>
          <a:noFill/>
          <a:ln>
            <a:noFill/>
          </a:ln>
        </p:spPr>
      </p:pic>
      <p:pic>
        <p:nvPicPr>
          <p:cNvPr id="3439" name="Google Shape;3439;p179"/>
          <p:cNvPicPr preferRelativeResize="0"/>
          <p:nvPr/>
        </p:nvPicPr>
        <p:blipFill rotWithShape="1">
          <a:blip r:embed="rId3">
            <a:alphaModFix amt="76000"/>
          </a:blip>
          <a:srcRect b="1765" l="0" r="0" t="1774"/>
          <a:stretch/>
        </p:blipFill>
        <p:spPr>
          <a:xfrm>
            <a:off x="513501" y="3686001"/>
            <a:ext cx="406275" cy="313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3" name="Shape 3443"/>
        <p:cNvGrpSpPr/>
        <p:nvPr/>
      </p:nvGrpSpPr>
      <p:grpSpPr>
        <a:xfrm>
          <a:off x="0" y="0"/>
          <a:ext cx="0" cy="0"/>
          <a:chOff x="0" y="0"/>
          <a:chExt cx="0" cy="0"/>
        </a:xfrm>
      </p:grpSpPr>
      <p:sp>
        <p:nvSpPr>
          <p:cNvPr id="3444" name="Google Shape;3444;p180"/>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5" name="Google Shape;3445;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46" name="Google Shape;3446;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Integr</a:t>
            </a:r>
            <a:r>
              <a:rPr lang="en"/>
              <a:t>ity: </a:t>
            </a:r>
            <a:endParaRPr/>
          </a:p>
        </p:txBody>
      </p:sp>
      <p:sp>
        <p:nvSpPr>
          <p:cNvPr id="3447" name="Google Shape;3447;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448" name="Google Shape;3448;p1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9" name="Google Shape;3449;p180"/>
          <p:cNvSpPr/>
          <p:nvPr/>
        </p:nvSpPr>
        <p:spPr>
          <a:xfrm>
            <a:off x="4445024" y="426450"/>
            <a:ext cx="4432500" cy="3833400"/>
          </a:xfrm>
          <a:prstGeom prst="triangle">
            <a:avLst>
              <a:gd fmla="val 50000" name="adj"/>
            </a:avLst>
          </a:prstGeom>
          <a:solidFill>
            <a:srgbClr val="4FA786"/>
          </a:solidFill>
          <a:ln>
            <a:noFill/>
          </a:ln>
          <a:effectLst>
            <a:outerShdw blurRad="271463" rotWithShape="0" algn="bl" dir="5400000" dist="19050">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80"/>
          <p:cNvSpPr txBox="1"/>
          <p:nvPr/>
        </p:nvSpPr>
        <p:spPr>
          <a:xfrm>
            <a:off x="4445025" y="1767700"/>
            <a:ext cx="4432500" cy="18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D5FCED"/>
                </a:solidFill>
                <a:latin typeface="Roboto Light"/>
                <a:ea typeface="Roboto Light"/>
                <a:cs typeface="Roboto Light"/>
                <a:sym typeface="Roboto Light"/>
              </a:rPr>
              <a:t>2</a:t>
            </a:r>
            <a:endParaRPr sz="9600">
              <a:solidFill>
                <a:srgbClr val="D5FCED"/>
              </a:solidFill>
              <a:latin typeface="Roboto Light"/>
              <a:ea typeface="Roboto Light"/>
              <a:cs typeface="Roboto Light"/>
              <a:sym typeface="Roboto Light"/>
            </a:endParaRPr>
          </a:p>
          <a:p>
            <a:pPr indent="0" lvl="0" marL="0" rtl="0" algn="ctr">
              <a:spcBef>
                <a:spcPts val="0"/>
              </a:spcBef>
              <a:spcAft>
                <a:spcPts val="0"/>
              </a:spcAft>
              <a:buNone/>
            </a:pPr>
            <a:r>
              <a:rPr lang="en" sz="3800">
                <a:solidFill>
                  <a:srgbClr val="FFFFFF"/>
                </a:solidFill>
                <a:latin typeface="Roboto Thin"/>
                <a:ea typeface="Roboto Thin"/>
                <a:cs typeface="Roboto Thin"/>
                <a:sym typeface="Roboto Thin"/>
              </a:rPr>
              <a:t>Integrity</a:t>
            </a:r>
            <a:endParaRPr sz="3800">
              <a:solidFill>
                <a:srgbClr val="FFFFFF"/>
              </a:solidFill>
              <a:latin typeface="Roboto Thin"/>
              <a:ea typeface="Roboto Thin"/>
              <a:cs typeface="Roboto Thin"/>
              <a:sym typeface="Roboto Thin"/>
            </a:endParaRPr>
          </a:p>
        </p:txBody>
      </p:sp>
      <p:sp>
        <p:nvSpPr>
          <p:cNvPr id="3451" name="Google Shape;3451;p180"/>
          <p:cNvSpPr txBox="1"/>
          <p:nvPr/>
        </p:nvSpPr>
        <p:spPr>
          <a:xfrm>
            <a:off x="359275" y="714750"/>
            <a:ext cx="5844900" cy="40314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800">
                <a:latin typeface="Roboto"/>
                <a:ea typeface="Roboto"/>
                <a:cs typeface="Roboto"/>
                <a:sym typeface="Roboto"/>
              </a:rPr>
              <a:t>The quality of being honest, whole, or undivided.</a:t>
            </a:r>
            <a:endParaRPr sz="1800">
              <a:latin typeface="Roboto"/>
              <a:ea typeface="Roboto"/>
              <a:cs typeface="Roboto"/>
              <a:sym typeface="Roboto"/>
            </a:endParaRPr>
          </a:p>
          <a:p>
            <a:pPr indent="0" lvl="0" marL="548640" marR="274320" rtl="0" algn="l">
              <a:lnSpc>
                <a:spcPct val="114000"/>
              </a:lnSpc>
              <a:spcBef>
                <a:spcPts val="1600"/>
              </a:spcBef>
              <a:spcAft>
                <a:spcPts val="0"/>
              </a:spcAft>
              <a:buClr>
                <a:schemeClr val="dk1"/>
              </a:buClr>
              <a:buSzPts val="1100"/>
              <a:buFont typeface="Arial"/>
              <a:buNone/>
            </a:pPr>
            <a:r>
              <a:rPr lang="en">
                <a:solidFill>
                  <a:srgbClr val="24292E"/>
                </a:solidFill>
                <a:latin typeface="Roboto"/>
                <a:ea typeface="Roboto"/>
                <a:cs typeface="Roboto"/>
                <a:sym typeface="Roboto"/>
              </a:rPr>
              <a:t>The integrity of information refers to protecting information from being modified by unauthorized parties.</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Clr>
                <a:schemeClr val="dk1"/>
              </a:buClr>
              <a:buSzPts val="1100"/>
              <a:buFont typeface="Arial"/>
              <a:buNone/>
            </a:pPr>
            <a:r>
              <a:rPr lang="en">
                <a:solidFill>
                  <a:srgbClr val="24292E"/>
                </a:solidFill>
                <a:latin typeface="Roboto"/>
                <a:ea typeface="Roboto"/>
                <a:cs typeface="Roboto"/>
                <a:sym typeface="Roboto"/>
              </a:rPr>
              <a:t>Examples of integrity attacks include: intercepting money transfers and changing the dollar amount in “insignificant” ways to allow for the excess to be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siphoned off; altering the grades at a university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to be better or worse.</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Clr>
                <a:schemeClr val="dk1"/>
              </a:buClr>
              <a:buSzPts val="1100"/>
              <a:buFont typeface="Arial"/>
              <a:buNone/>
            </a:pPr>
            <a:r>
              <a:rPr lang="en">
                <a:solidFill>
                  <a:srgbClr val="24292E"/>
                </a:solidFill>
                <a:latin typeface="Roboto"/>
                <a:ea typeface="Roboto"/>
                <a:cs typeface="Roboto"/>
                <a:sym typeface="Roboto"/>
              </a:rPr>
              <a:t>Integrity attacks can be avoided by instilling </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Clr>
                <a:schemeClr val="dk1"/>
              </a:buClr>
              <a:buSzPts val="1100"/>
              <a:buFont typeface="Arial"/>
              <a:buNone/>
            </a:pPr>
            <a:r>
              <a:rPr lang="en">
                <a:solidFill>
                  <a:srgbClr val="24292E"/>
                </a:solidFill>
                <a:latin typeface="Roboto"/>
                <a:ea typeface="Roboto"/>
                <a:cs typeface="Roboto"/>
                <a:sym typeface="Roboto"/>
              </a:rPr>
              <a:t>a secure hashing algorithm and process </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Clr>
                <a:schemeClr val="dk1"/>
              </a:buClr>
              <a:buSzPts val="1100"/>
              <a:buFont typeface="Arial"/>
              <a:buNone/>
            </a:pPr>
            <a:r>
              <a:rPr lang="en">
                <a:solidFill>
                  <a:srgbClr val="24292E"/>
                </a:solidFill>
                <a:latin typeface="Roboto"/>
                <a:ea typeface="Roboto"/>
                <a:cs typeface="Roboto"/>
                <a:sym typeface="Roboto"/>
              </a:rPr>
              <a:t>when transferring data to ensure it </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Clr>
                <a:schemeClr val="dk1"/>
              </a:buClr>
              <a:buSzPts val="1100"/>
              <a:buFont typeface="Arial"/>
              <a:buNone/>
            </a:pPr>
            <a:r>
              <a:rPr lang="en">
                <a:solidFill>
                  <a:srgbClr val="24292E"/>
                </a:solidFill>
                <a:latin typeface="Roboto"/>
                <a:ea typeface="Roboto"/>
                <a:cs typeface="Roboto"/>
                <a:sym typeface="Roboto"/>
              </a:rPr>
              <a:t>wasn’t tampered in transit.</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None/>
            </a:pPr>
            <a:r>
              <a:t/>
            </a:r>
            <a:endParaRPr>
              <a:latin typeface="Roboto"/>
              <a:ea typeface="Roboto"/>
              <a:cs typeface="Roboto"/>
              <a:sym typeface="Roboto"/>
            </a:endParaRPr>
          </a:p>
          <a:p>
            <a:pPr indent="0" lvl="0" marL="548640" marR="274320" rtl="0" algn="l">
              <a:lnSpc>
                <a:spcPct val="114000"/>
              </a:lnSpc>
              <a:spcBef>
                <a:spcPts val="800"/>
              </a:spcBef>
              <a:spcAft>
                <a:spcPts val="800"/>
              </a:spcAft>
              <a:buNone/>
            </a:pPr>
            <a:r>
              <a:t/>
            </a:r>
            <a:endParaRPr>
              <a:latin typeface="Roboto"/>
              <a:ea typeface="Roboto"/>
              <a:cs typeface="Roboto"/>
              <a:sym typeface="Roboto"/>
            </a:endParaRPr>
          </a:p>
        </p:txBody>
      </p:sp>
      <p:pic>
        <p:nvPicPr>
          <p:cNvPr id="3452" name="Google Shape;3452;p180"/>
          <p:cNvPicPr preferRelativeResize="0"/>
          <p:nvPr/>
        </p:nvPicPr>
        <p:blipFill rotWithShape="1">
          <a:blip r:embed="rId3">
            <a:alphaModFix amt="76000"/>
          </a:blip>
          <a:srcRect b="1765" l="0" r="0" t="1774"/>
          <a:stretch/>
        </p:blipFill>
        <p:spPr>
          <a:xfrm>
            <a:off x="513501" y="1274151"/>
            <a:ext cx="406275" cy="313900"/>
          </a:xfrm>
          <a:prstGeom prst="rect">
            <a:avLst/>
          </a:prstGeom>
          <a:noFill/>
          <a:ln>
            <a:noFill/>
          </a:ln>
        </p:spPr>
      </p:pic>
      <p:pic>
        <p:nvPicPr>
          <p:cNvPr id="3453" name="Google Shape;3453;p180"/>
          <p:cNvPicPr preferRelativeResize="0"/>
          <p:nvPr/>
        </p:nvPicPr>
        <p:blipFill rotWithShape="1">
          <a:blip r:embed="rId3">
            <a:alphaModFix amt="76000"/>
          </a:blip>
          <a:srcRect b="1765" l="0" r="0" t="1774"/>
          <a:stretch/>
        </p:blipFill>
        <p:spPr>
          <a:xfrm>
            <a:off x="513501" y="1873726"/>
            <a:ext cx="406275" cy="313900"/>
          </a:xfrm>
          <a:prstGeom prst="rect">
            <a:avLst/>
          </a:prstGeom>
          <a:noFill/>
          <a:ln>
            <a:noFill/>
          </a:ln>
        </p:spPr>
      </p:pic>
      <p:pic>
        <p:nvPicPr>
          <p:cNvPr id="3454" name="Google Shape;3454;p180"/>
          <p:cNvPicPr preferRelativeResize="0"/>
          <p:nvPr/>
        </p:nvPicPr>
        <p:blipFill rotWithShape="1">
          <a:blip r:embed="rId3">
            <a:alphaModFix amt="76000"/>
          </a:blip>
          <a:srcRect b="1765" l="0" r="0" t="1774"/>
          <a:stretch/>
        </p:blipFill>
        <p:spPr>
          <a:xfrm>
            <a:off x="513501" y="3203751"/>
            <a:ext cx="406275" cy="313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8" name="Shape 3458"/>
        <p:cNvGrpSpPr/>
        <p:nvPr/>
      </p:nvGrpSpPr>
      <p:grpSpPr>
        <a:xfrm>
          <a:off x="0" y="0"/>
          <a:ext cx="0" cy="0"/>
          <a:chOff x="0" y="0"/>
          <a:chExt cx="0" cy="0"/>
        </a:xfrm>
      </p:grpSpPr>
      <p:sp>
        <p:nvSpPr>
          <p:cNvPr id="3459" name="Google Shape;3459;p181"/>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0" name="Google Shape;3460;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61" name="Google Shape;3461;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Confidential</a:t>
            </a:r>
            <a:r>
              <a:rPr lang="en"/>
              <a:t>ity: </a:t>
            </a:r>
            <a:endParaRPr/>
          </a:p>
        </p:txBody>
      </p:sp>
      <p:sp>
        <p:nvSpPr>
          <p:cNvPr id="3462" name="Google Shape;3462;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463" name="Google Shape;3463;p1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4" name="Google Shape;3464;p181"/>
          <p:cNvSpPr/>
          <p:nvPr/>
        </p:nvSpPr>
        <p:spPr>
          <a:xfrm>
            <a:off x="4445024" y="426450"/>
            <a:ext cx="4432500" cy="3833400"/>
          </a:xfrm>
          <a:prstGeom prst="triangle">
            <a:avLst>
              <a:gd fmla="val 50000" name="adj"/>
            </a:avLst>
          </a:prstGeom>
          <a:solidFill>
            <a:srgbClr val="365C8B"/>
          </a:solidFill>
          <a:ln>
            <a:noFill/>
          </a:ln>
          <a:effectLst>
            <a:outerShdw blurRad="271463" rotWithShape="0" algn="bl" dir="5400000" dist="19050">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81"/>
          <p:cNvSpPr txBox="1"/>
          <p:nvPr/>
        </p:nvSpPr>
        <p:spPr>
          <a:xfrm>
            <a:off x="4445025" y="1767700"/>
            <a:ext cx="4432500" cy="18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CFE2F3"/>
                </a:solidFill>
                <a:latin typeface="Roboto Light"/>
                <a:ea typeface="Roboto Light"/>
                <a:cs typeface="Roboto Light"/>
                <a:sym typeface="Roboto Light"/>
              </a:rPr>
              <a:t>3</a:t>
            </a:r>
            <a:endParaRPr sz="9600">
              <a:solidFill>
                <a:srgbClr val="CFE2F3"/>
              </a:solidFill>
              <a:latin typeface="Roboto Light"/>
              <a:ea typeface="Roboto Light"/>
              <a:cs typeface="Roboto Light"/>
              <a:sym typeface="Roboto Light"/>
            </a:endParaRPr>
          </a:p>
          <a:p>
            <a:pPr indent="0" lvl="0" marL="0" rtl="0" algn="ctr">
              <a:spcBef>
                <a:spcPts val="0"/>
              </a:spcBef>
              <a:spcAft>
                <a:spcPts val="0"/>
              </a:spcAft>
              <a:buNone/>
            </a:pPr>
            <a:r>
              <a:rPr lang="en" sz="3800">
                <a:solidFill>
                  <a:srgbClr val="FFFFFF"/>
                </a:solidFill>
                <a:latin typeface="Roboto Thin"/>
                <a:ea typeface="Roboto Thin"/>
                <a:cs typeface="Roboto Thin"/>
                <a:sym typeface="Roboto Thin"/>
              </a:rPr>
              <a:t>Confidential</a:t>
            </a:r>
            <a:r>
              <a:rPr lang="en" sz="3800">
                <a:solidFill>
                  <a:srgbClr val="FFFFFF"/>
                </a:solidFill>
                <a:latin typeface="Roboto Thin"/>
                <a:ea typeface="Roboto Thin"/>
                <a:cs typeface="Roboto Thin"/>
                <a:sym typeface="Roboto Thin"/>
              </a:rPr>
              <a:t>ity</a:t>
            </a:r>
            <a:endParaRPr sz="3800">
              <a:solidFill>
                <a:srgbClr val="FFFFFF"/>
              </a:solidFill>
              <a:latin typeface="Roboto Thin"/>
              <a:ea typeface="Roboto Thin"/>
              <a:cs typeface="Roboto Thin"/>
              <a:sym typeface="Roboto Thin"/>
            </a:endParaRPr>
          </a:p>
        </p:txBody>
      </p:sp>
      <p:sp>
        <p:nvSpPr>
          <p:cNvPr id="3466" name="Google Shape;3466;p181"/>
          <p:cNvSpPr txBox="1"/>
          <p:nvPr/>
        </p:nvSpPr>
        <p:spPr>
          <a:xfrm>
            <a:off x="359275" y="714750"/>
            <a:ext cx="5844900" cy="40314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800">
                <a:latin typeface="Roboto"/>
                <a:ea typeface="Roboto"/>
                <a:cs typeface="Roboto"/>
                <a:sym typeface="Roboto"/>
              </a:rPr>
              <a:t>The state of keeping secret or private.</a:t>
            </a:r>
            <a:endParaRPr sz="1800">
              <a:latin typeface="Roboto"/>
              <a:ea typeface="Roboto"/>
              <a:cs typeface="Roboto"/>
              <a:sym typeface="Roboto"/>
            </a:endParaRPr>
          </a:p>
          <a:p>
            <a:pPr indent="0" lvl="0" marL="548640" marR="274320" rtl="0" algn="l">
              <a:lnSpc>
                <a:spcPct val="114000"/>
              </a:lnSpc>
              <a:spcBef>
                <a:spcPts val="1600"/>
              </a:spcBef>
              <a:spcAft>
                <a:spcPts val="0"/>
              </a:spcAft>
              <a:buNone/>
            </a:pPr>
            <a:r>
              <a:rPr lang="en">
                <a:solidFill>
                  <a:srgbClr val="24292E"/>
                </a:solidFill>
                <a:latin typeface="Roboto"/>
                <a:ea typeface="Roboto"/>
                <a:cs typeface="Roboto"/>
                <a:sym typeface="Roboto"/>
              </a:rPr>
              <a:t>Confidentiality ensures sensitive information does not reach unauthorized people.</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None/>
            </a:pPr>
            <a:r>
              <a:rPr lang="en">
                <a:solidFill>
                  <a:srgbClr val="24292E"/>
                </a:solidFill>
                <a:latin typeface="Roboto"/>
                <a:ea typeface="Roboto"/>
                <a:cs typeface="Roboto"/>
                <a:sym typeface="Roboto"/>
              </a:rPr>
              <a:t>Examples of confidentiality attacks include: uploading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private photos and communications onto a forum; having credit card numbers exposed online.</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None/>
            </a:pPr>
            <a:r>
              <a:rPr lang="en">
                <a:solidFill>
                  <a:srgbClr val="24292E"/>
                </a:solidFill>
                <a:latin typeface="Roboto"/>
                <a:ea typeface="Roboto"/>
                <a:cs typeface="Roboto"/>
                <a:sym typeface="Roboto"/>
              </a:rPr>
              <a:t>Confidentiality comes down to the principle</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of “need to know”. Data or information should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only be made available to those who need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access to it.</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None/>
            </a:pPr>
            <a:r>
              <a:rPr lang="en">
                <a:solidFill>
                  <a:srgbClr val="24292E"/>
                </a:solidFill>
                <a:latin typeface="Roboto"/>
                <a:ea typeface="Roboto"/>
                <a:cs typeface="Roboto"/>
                <a:sym typeface="Roboto"/>
              </a:rPr>
              <a:t>Confidentiality is enforced through measures</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None/>
            </a:pPr>
            <a:r>
              <a:rPr lang="en">
                <a:solidFill>
                  <a:srgbClr val="24292E"/>
                </a:solidFill>
                <a:latin typeface="Roboto"/>
                <a:ea typeface="Roboto"/>
                <a:cs typeface="Roboto"/>
                <a:sym typeface="Roboto"/>
              </a:rPr>
              <a:t> like encryption, authentication, etc.</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None/>
            </a:pPr>
            <a:r>
              <a:t/>
            </a:r>
            <a:endParaRPr>
              <a:latin typeface="Roboto"/>
              <a:ea typeface="Roboto"/>
              <a:cs typeface="Roboto"/>
              <a:sym typeface="Roboto"/>
            </a:endParaRPr>
          </a:p>
          <a:p>
            <a:pPr indent="0" lvl="0" marL="548640" marR="274320" rtl="0" algn="l">
              <a:lnSpc>
                <a:spcPct val="114000"/>
              </a:lnSpc>
              <a:spcBef>
                <a:spcPts val="800"/>
              </a:spcBef>
              <a:spcAft>
                <a:spcPts val="800"/>
              </a:spcAft>
              <a:buNone/>
            </a:pPr>
            <a:r>
              <a:t/>
            </a:r>
            <a:endParaRPr>
              <a:latin typeface="Roboto"/>
              <a:ea typeface="Roboto"/>
              <a:cs typeface="Roboto"/>
              <a:sym typeface="Roboto"/>
            </a:endParaRPr>
          </a:p>
        </p:txBody>
      </p:sp>
      <p:pic>
        <p:nvPicPr>
          <p:cNvPr id="3467" name="Google Shape;3467;p181"/>
          <p:cNvPicPr preferRelativeResize="0"/>
          <p:nvPr/>
        </p:nvPicPr>
        <p:blipFill rotWithShape="1">
          <a:blip r:embed="rId3">
            <a:alphaModFix amt="76000"/>
          </a:blip>
          <a:srcRect b="1765" l="0" r="0" t="1774"/>
          <a:stretch/>
        </p:blipFill>
        <p:spPr>
          <a:xfrm>
            <a:off x="513501" y="1274151"/>
            <a:ext cx="406275" cy="313900"/>
          </a:xfrm>
          <a:prstGeom prst="rect">
            <a:avLst/>
          </a:prstGeom>
          <a:noFill/>
          <a:ln>
            <a:noFill/>
          </a:ln>
        </p:spPr>
      </p:pic>
      <p:pic>
        <p:nvPicPr>
          <p:cNvPr id="3468" name="Google Shape;3468;p181"/>
          <p:cNvPicPr preferRelativeResize="0"/>
          <p:nvPr/>
        </p:nvPicPr>
        <p:blipFill rotWithShape="1">
          <a:blip r:embed="rId3">
            <a:alphaModFix amt="76000"/>
          </a:blip>
          <a:srcRect b="1765" l="0" r="0" t="1774"/>
          <a:stretch/>
        </p:blipFill>
        <p:spPr>
          <a:xfrm>
            <a:off x="513501" y="1873726"/>
            <a:ext cx="406275" cy="313900"/>
          </a:xfrm>
          <a:prstGeom prst="rect">
            <a:avLst/>
          </a:prstGeom>
          <a:noFill/>
          <a:ln>
            <a:noFill/>
          </a:ln>
        </p:spPr>
      </p:pic>
      <p:pic>
        <p:nvPicPr>
          <p:cNvPr id="3469" name="Google Shape;3469;p181"/>
          <p:cNvPicPr preferRelativeResize="0"/>
          <p:nvPr/>
        </p:nvPicPr>
        <p:blipFill rotWithShape="1">
          <a:blip r:embed="rId3">
            <a:alphaModFix amt="76000"/>
          </a:blip>
          <a:srcRect b="1765" l="0" r="0" t="1774"/>
          <a:stretch/>
        </p:blipFill>
        <p:spPr>
          <a:xfrm>
            <a:off x="513501" y="2713151"/>
            <a:ext cx="406275" cy="313900"/>
          </a:xfrm>
          <a:prstGeom prst="rect">
            <a:avLst/>
          </a:prstGeom>
          <a:noFill/>
          <a:ln>
            <a:noFill/>
          </a:ln>
        </p:spPr>
      </p:pic>
      <p:pic>
        <p:nvPicPr>
          <p:cNvPr id="3470" name="Google Shape;3470;p181"/>
          <p:cNvPicPr preferRelativeResize="0"/>
          <p:nvPr/>
        </p:nvPicPr>
        <p:blipFill rotWithShape="1">
          <a:blip r:embed="rId3">
            <a:alphaModFix amt="76000"/>
          </a:blip>
          <a:srcRect b="1765" l="0" r="0" t="1774"/>
          <a:stretch/>
        </p:blipFill>
        <p:spPr>
          <a:xfrm>
            <a:off x="513501" y="3809801"/>
            <a:ext cx="406275" cy="313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74" name="Shape 3474"/>
        <p:cNvGrpSpPr/>
        <p:nvPr/>
      </p:nvGrpSpPr>
      <p:grpSpPr>
        <a:xfrm>
          <a:off x="0" y="0"/>
          <a:ext cx="0" cy="0"/>
          <a:chOff x="0" y="0"/>
          <a:chExt cx="0" cy="0"/>
        </a:xfrm>
      </p:grpSpPr>
      <p:sp>
        <p:nvSpPr>
          <p:cNvPr id="3475" name="Google Shape;3475;p1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 Minutes</a:t>
            </a:r>
            <a:endParaRPr/>
          </a:p>
        </p:txBody>
      </p:sp>
      <p:sp>
        <p:nvSpPr>
          <p:cNvPr id="3476" name="Google Shape;3476;p182"/>
          <p:cNvSpPr txBox="1"/>
          <p:nvPr>
            <p:ph idx="2" type="title"/>
          </p:nvPr>
        </p:nvSpPr>
        <p:spPr>
          <a:xfrm>
            <a:off x="274350" y="1110525"/>
            <a:ext cx="8595300" cy="2587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Defending the CIA Triad</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800">
                <a:solidFill>
                  <a:schemeClr val="dk1"/>
                </a:solidFill>
              </a:rPr>
              <a:t>In this activity, you will analyze a variety of brief security scenarios and identify which element of the CIA Triad (Confidentiality, Integrity, Availability) each situation is concerned with.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Scenarios sent by Instructor.</a:t>
            </a:r>
            <a:endParaRPr sz="1800">
              <a:solidFill>
                <a:schemeClr val="dk1"/>
              </a:solidFill>
            </a:endParaRPr>
          </a:p>
        </p:txBody>
      </p:sp>
      <p:sp>
        <p:nvSpPr>
          <p:cNvPr id="3477" name="Google Shape;3477;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1" name="Shape 3481"/>
        <p:cNvGrpSpPr/>
        <p:nvPr/>
      </p:nvGrpSpPr>
      <p:grpSpPr>
        <a:xfrm>
          <a:off x="0" y="0"/>
          <a:ext cx="0" cy="0"/>
          <a:chOff x="0" y="0"/>
          <a:chExt cx="0" cy="0"/>
        </a:xfrm>
      </p:grpSpPr>
      <p:sp>
        <p:nvSpPr>
          <p:cNvPr id="3482" name="Google Shape;3482;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483" name="Google Shape;3483;p183"/>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304800" lvl="0" marL="457200" rtl="0" algn="l">
              <a:lnSpc>
                <a:spcPct val="100000"/>
              </a:lnSpc>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0" lvl="0" marL="0" rtl="0" algn="l">
              <a:spcBef>
                <a:spcPts val="800"/>
              </a:spcBef>
              <a:spcAft>
                <a:spcPts val="0"/>
              </a:spcAft>
              <a:buNone/>
            </a:pPr>
            <a:r>
              <a:t/>
            </a:r>
            <a:endParaRPr b="1"/>
          </a:p>
          <a:p>
            <a:pPr indent="0" lvl="0" marL="0" rtl="0" algn="l">
              <a:spcBef>
                <a:spcPts val="0"/>
              </a:spcBef>
              <a:spcAft>
                <a:spcPts val="0"/>
              </a:spcAft>
              <a:buNone/>
            </a:pPr>
            <a:r>
              <a:t/>
            </a:r>
            <a:endParaRPr b="1"/>
          </a:p>
          <a:p>
            <a:pPr indent="0" lvl="0" marL="0" rtl="0" algn="l">
              <a:lnSpc>
                <a:spcPct val="113000"/>
              </a:lnSpc>
              <a:spcBef>
                <a:spcPts val="0"/>
              </a:spcBef>
              <a:spcAft>
                <a:spcPts val="800"/>
              </a:spcAft>
              <a:buNone/>
            </a:pPr>
            <a:r>
              <a:t/>
            </a:r>
            <a:endParaRPr b="1"/>
          </a:p>
        </p:txBody>
      </p:sp>
      <p:sp>
        <p:nvSpPr>
          <p:cNvPr id="3484" name="Google Shape;3484;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6" name="Shape 3066"/>
        <p:cNvGrpSpPr/>
        <p:nvPr/>
      </p:nvGrpSpPr>
      <p:grpSpPr>
        <a:xfrm>
          <a:off x="0" y="0"/>
          <a:ext cx="0" cy="0"/>
          <a:chOff x="0" y="0"/>
          <a:chExt cx="0" cy="0"/>
        </a:xfrm>
      </p:grpSpPr>
      <p:sp>
        <p:nvSpPr>
          <p:cNvPr id="3067" name="Google Shape;3067;p157"/>
          <p:cNvSpPr/>
          <p:nvPr/>
        </p:nvSpPr>
        <p:spPr>
          <a:xfrm rot="5400000">
            <a:off x="1995650" y="-1995750"/>
            <a:ext cx="5151900" cy="9143400"/>
          </a:xfrm>
          <a:prstGeom prst="rect">
            <a:avLst/>
          </a:prstGeom>
          <a:gradFill>
            <a:gsLst>
              <a:gs pos="0">
                <a:srgbClr val="9EAFB8"/>
              </a:gs>
              <a:gs pos="100000">
                <a:srgbClr val="616D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57"/>
          <p:cNvSpPr txBox="1"/>
          <p:nvPr>
            <p:ph type="title"/>
          </p:nvPr>
        </p:nvSpPr>
        <p:spPr>
          <a:xfrm>
            <a:off x="989725" y="1244850"/>
            <a:ext cx="7325700" cy="2252100"/>
          </a:xfrm>
          <a:prstGeom prst="rect">
            <a:avLst/>
          </a:prstGeom>
        </p:spPr>
        <p:txBody>
          <a:bodyPr anchorCtr="0" anchor="ctr" bIns="91425" lIns="457200" spcFirstLastPara="1" rIns="274300" wrap="square" tIns="182875">
            <a:noAutofit/>
          </a:bodyPr>
          <a:lstStyle/>
          <a:p>
            <a:pPr indent="0" lvl="0" marL="0" rtl="0" algn="l">
              <a:spcBef>
                <a:spcPts val="0"/>
              </a:spcBef>
              <a:spcAft>
                <a:spcPts val="0"/>
              </a:spcAft>
              <a:buNone/>
            </a:pPr>
            <a:r>
              <a:rPr lang="en" sz="3600">
                <a:solidFill>
                  <a:srgbClr val="FFFFFF"/>
                </a:solidFill>
              </a:rPr>
              <a:t>Let’s do a </a:t>
            </a:r>
            <a:r>
              <a:rPr lang="en">
                <a:solidFill>
                  <a:srgbClr val="FFFFFF"/>
                </a:solidFill>
              </a:rPr>
              <a:t> </a:t>
            </a:r>
            <a:r>
              <a:rPr lang="en" sz="6000">
                <a:solidFill>
                  <a:srgbClr val="FFFFFF"/>
                </a:solidFill>
              </a:rPr>
              <a:t>             </a:t>
            </a:r>
            <a:r>
              <a:rPr lang="en" sz="3600">
                <a:solidFill>
                  <a:srgbClr val="FFFFFF"/>
                </a:solidFill>
              </a:rPr>
              <a:t>review!</a:t>
            </a:r>
            <a:endParaRPr sz="3600">
              <a:solidFill>
                <a:srgbClr val="FFFFFF"/>
              </a:solidFill>
            </a:endParaRPr>
          </a:p>
        </p:txBody>
      </p:sp>
      <p:sp>
        <p:nvSpPr>
          <p:cNvPr id="3069" name="Google Shape;3069;p157"/>
          <p:cNvSpPr txBox="1"/>
          <p:nvPr>
            <p:ph type="title"/>
          </p:nvPr>
        </p:nvSpPr>
        <p:spPr>
          <a:xfrm>
            <a:off x="3287100" y="1174800"/>
            <a:ext cx="2838900" cy="2430900"/>
          </a:xfrm>
          <a:prstGeom prst="rect">
            <a:avLst/>
          </a:prstGeom>
        </p:spPr>
        <p:txBody>
          <a:bodyPr anchorCtr="0" anchor="ctr" bIns="91425" lIns="457200" spcFirstLastPara="1" rIns="274300" wrap="square" tIns="182875">
            <a:noAutofit/>
          </a:bodyPr>
          <a:lstStyle/>
          <a:p>
            <a:pPr indent="0" lvl="0" marL="0" rtl="0" algn="l">
              <a:spcBef>
                <a:spcPts val="0"/>
              </a:spcBef>
              <a:spcAft>
                <a:spcPts val="0"/>
              </a:spcAft>
              <a:buNone/>
            </a:pPr>
            <a:r>
              <a:rPr lang="en" sz="6000">
                <a:solidFill>
                  <a:srgbClr val="FFFFFF"/>
                </a:solidFill>
              </a:rPr>
              <a:t>quick</a:t>
            </a:r>
            <a:endParaRPr>
              <a:solidFill>
                <a:srgbClr val="FFFFFF"/>
              </a:solidFill>
            </a:endParaRPr>
          </a:p>
        </p:txBody>
      </p:sp>
      <p:sp>
        <p:nvSpPr>
          <p:cNvPr id="3070" name="Google Shape;3070;p1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3071" name="Google Shape;3071;p157"/>
          <p:cNvPicPr preferRelativeResize="0"/>
          <p:nvPr/>
        </p:nvPicPr>
        <p:blipFill>
          <a:blip r:embed="rId3">
            <a:alphaModFix/>
          </a:blip>
          <a:stretch>
            <a:fillRect/>
          </a:stretch>
        </p:blipFill>
        <p:spPr>
          <a:xfrm>
            <a:off x="1899901" y="412325"/>
            <a:ext cx="4245075" cy="5660124"/>
          </a:xfrm>
          <a:prstGeom prst="rect">
            <a:avLst/>
          </a:prstGeom>
          <a:noFill/>
          <a:ln>
            <a:noFill/>
          </a:ln>
          <a:effectLst>
            <a:outerShdw blurRad="242888" rotWithShape="0" algn="bl" dir="5400000" dist="19050">
              <a:srgbClr val="000000">
                <a:alpha val="2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8" name="Shape 3488"/>
        <p:cNvGrpSpPr/>
        <p:nvPr/>
      </p:nvGrpSpPr>
      <p:grpSpPr>
        <a:xfrm>
          <a:off x="0" y="0"/>
          <a:ext cx="0" cy="0"/>
          <a:chOff x="0" y="0"/>
          <a:chExt cx="0" cy="0"/>
        </a:xfrm>
      </p:grpSpPr>
      <p:sp>
        <p:nvSpPr>
          <p:cNvPr id="3489" name="Google Shape;3489;p1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3" name="Shape 3493"/>
        <p:cNvGrpSpPr/>
        <p:nvPr/>
      </p:nvGrpSpPr>
      <p:grpSpPr>
        <a:xfrm>
          <a:off x="0" y="0"/>
          <a:ext cx="0" cy="0"/>
          <a:chOff x="0" y="0"/>
          <a:chExt cx="0" cy="0"/>
        </a:xfrm>
      </p:grpSpPr>
      <p:sp>
        <p:nvSpPr>
          <p:cNvPr id="3494" name="Google Shape;3494;p1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495" name="Google Shape;3495;p185"/>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endParaRPr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496" name="Google Shape;3496;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0" name="Shape 3500"/>
        <p:cNvGrpSpPr/>
        <p:nvPr/>
      </p:nvGrpSpPr>
      <p:grpSpPr>
        <a:xfrm>
          <a:off x="0" y="0"/>
          <a:ext cx="0" cy="0"/>
          <a:chOff x="0" y="0"/>
          <a:chExt cx="0" cy="0"/>
        </a:xfrm>
      </p:grpSpPr>
      <p:sp>
        <p:nvSpPr>
          <p:cNvPr id="3501" name="Google Shape;3501;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02" name="Google Shape;3502;p186"/>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endParaRPr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03" name="Google Shape;3503;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7" name="Shape 3507"/>
        <p:cNvGrpSpPr/>
        <p:nvPr/>
      </p:nvGrpSpPr>
      <p:grpSpPr>
        <a:xfrm>
          <a:off x="0" y="0"/>
          <a:ext cx="0" cy="0"/>
          <a:chOff x="0" y="0"/>
          <a:chExt cx="0" cy="0"/>
        </a:xfrm>
      </p:grpSpPr>
      <p:sp>
        <p:nvSpPr>
          <p:cNvPr id="3508" name="Google Shape;3508;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09" name="Google Shape;3509;p187"/>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endParaRPr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10" name="Google Shape;3510;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4" name="Shape 3514"/>
        <p:cNvGrpSpPr/>
        <p:nvPr/>
      </p:nvGrpSpPr>
      <p:grpSpPr>
        <a:xfrm>
          <a:off x="0" y="0"/>
          <a:ext cx="0" cy="0"/>
          <a:chOff x="0" y="0"/>
          <a:chExt cx="0" cy="0"/>
        </a:xfrm>
      </p:grpSpPr>
      <p:sp>
        <p:nvSpPr>
          <p:cNvPr id="3515" name="Google Shape;3515;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16" name="Google Shape;3516;p188"/>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r>
              <a:rPr b="1" lang="en" sz="1200">
                <a:highlight>
                  <a:srgbClr val="FFD966"/>
                </a:highlight>
              </a:rPr>
              <a:t>Confidentiality</a:t>
            </a:r>
            <a:endParaRPr b="1"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17" name="Google Shape;3517;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1" name="Shape 3521"/>
        <p:cNvGrpSpPr/>
        <p:nvPr/>
      </p:nvGrpSpPr>
      <p:grpSpPr>
        <a:xfrm>
          <a:off x="0" y="0"/>
          <a:ext cx="0" cy="0"/>
          <a:chOff x="0" y="0"/>
          <a:chExt cx="0" cy="0"/>
        </a:xfrm>
      </p:grpSpPr>
      <p:sp>
        <p:nvSpPr>
          <p:cNvPr id="3522" name="Google Shape;3522;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23" name="Google Shape;3523;p189"/>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r>
              <a:rPr b="1" lang="en" sz="1200">
                <a:highlight>
                  <a:srgbClr val="FFD966"/>
                </a:highlight>
              </a:rPr>
              <a:t>Confidentiality</a:t>
            </a:r>
            <a:endParaRPr b="1"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r>
              <a:rPr b="1" lang="en" sz="1200">
                <a:solidFill>
                  <a:srgbClr val="24292E"/>
                </a:solidFill>
                <a:highlight>
                  <a:srgbClr val="FFD966"/>
                </a:highlight>
              </a:rPr>
              <a:t>Integrity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24" name="Google Shape;3524;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8" name="Shape 3528"/>
        <p:cNvGrpSpPr/>
        <p:nvPr/>
      </p:nvGrpSpPr>
      <p:grpSpPr>
        <a:xfrm>
          <a:off x="0" y="0"/>
          <a:ext cx="0" cy="0"/>
          <a:chOff x="0" y="0"/>
          <a:chExt cx="0" cy="0"/>
        </a:xfrm>
      </p:grpSpPr>
      <p:sp>
        <p:nvSpPr>
          <p:cNvPr id="3529" name="Google Shape;3529;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30" name="Google Shape;3530;p190"/>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r>
              <a:rPr b="1" lang="en" sz="1200">
                <a:highlight>
                  <a:srgbClr val="FFD966"/>
                </a:highlight>
              </a:rPr>
              <a:t>Confidentiality</a:t>
            </a:r>
            <a:endParaRPr b="1"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r>
              <a:rPr b="1" lang="en" sz="1200">
                <a:solidFill>
                  <a:srgbClr val="24292E"/>
                </a:solidFill>
                <a:highlight>
                  <a:srgbClr val="FFD966"/>
                </a:highlight>
              </a:rPr>
              <a:t>Integrity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rPr b="1" lang="en" sz="1200">
                <a:solidFill>
                  <a:srgbClr val="24292E"/>
                </a:solidFill>
                <a:highlight>
                  <a:srgbClr val="FFD966"/>
                </a:highlight>
              </a:rPr>
              <a:t>Confidentiality</a:t>
            </a:r>
            <a:endParaRPr b="1"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31" name="Google Shape;3531;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5" name="Shape 3535"/>
        <p:cNvGrpSpPr/>
        <p:nvPr/>
      </p:nvGrpSpPr>
      <p:grpSpPr>
        <a:xfrm>
          <a:off x="0" y="0"/>
          <a:ext cx="0" cy="0"/>
          <a:chOff x="0" y="0"/>
          <a:chExt cx="0" cy="0"/>
        </a:xfrm>
      </p:grpSpPr>
      <p:sp>
        <p:nvSpPr>
          <p:cNvPr id="3536" name="Google Shape;3536;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37" name="Google Shape;3537;p191"/>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38" name="Google Shape;353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2" name="Shape 3542"/>
        <p:cNvGrpSpPr/>
        <p:nvPr/>
      </p:nvGrpSpPr>
      <p:grpSpPr>
        <a:xfrm>
          <a:off x="0" y="0"/>
          <a:ext cx="0" cy="0"/>
          <a:chOff x="0" y="0"/>
          <a:chExt cx="0" cy="0"/>
        </a:xfrm>
      </p:grpSpPr>
      <p:sp>
        <p:nvSpPr>
          <p:cNvPr id="3543" name="Google Shape;3543;p1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44" name="Google Shape;3544;p192"/>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45" name="Google Shape;3545;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9" name="Shape 3549"/>
        <p:cNvGrpSpPr/>
        <p:nvPr/>
      </p:nvGrpSpPr>
      <p:grpSpPr>
        <a:xfrm>
          <a:off x="0" y="0"/>
          <a:ext cx="0" cy="0"/>
          <a:chOff x="0" y="0"/>
          <a:chExt cx="0" cy="0"/>
        </a:xfrm>
      </p:grpSpPr>
      <p:sp>
        <p:nvSpPr>
          <p:cNvPr id="3550" name="Google Shape;3550;p1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51" name="Google Shape;3551;p193"/>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52" name="Google Shape;3552;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75" name="Shape 3075"/>
        <p:cNvGrpSpPr/>
        <p:nvPr/>
      </p:nvGrpSpPr>
      <p:grpSpPr>
        <a:xfrm>
          <a:off x="0" y="0"/>
          <a:ext cx="0" cy="0"/>
          <a:chOff x="0" y="0"/>
          <a:chExt cx="0" cy="0"/>
        </a:xfrm>
      </p:grpSpPr>
      <p:pic>
        <p:nvPicPr>
          <p:cNvPr id="3076" name="Google Shape;3076;p158"/>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3077" name="Google Shape;3077;p158"/>
          <p:cNvSpPr txBox="1"/>
          <p:nvPr>
            <p:ph type="title"/>
          </p:nvPr>
        </p:nvSpPr>
        <p:spPr>
          <a:xfrm>
            <a:off x="3325875" y="910125"/>
            <a:ext cx="5483400" cy="21222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3000">
                <a:solidFill>
                  <a:srgbClr val="FFFFFF"/>
                </a:solidFill>
                <a:latin typeface="Roboto"/>
                <a:ea typeface="Roboto"/>
                <a:cs typeface="Roboto"/>
                <a:sym typeface="Roboto"/>
              </a:rPr>
              <a:t>Last class, we described cybersecurity as centering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on </a:t>
            </a:r>
            <a:r>
              <a:rPr b="1" lang="en" sz="3000">
                <a:solidFill>
                  <a:srgbClr val="FFFFFF"/>
                </a:solidFill>
                <a:latin typeface="Roboto"/>
                <a:ea typeface="Roboto"/>
                <a:cs typeface="Roboto"/>
                <a:sym typeface="Roboto"/>
              </a:rPr>
              <a:t>two concepts</a:t>
            </a:r>
            <a:r>
              <a:rPr lang="en" sz="3000">
                <a:solidFill>
                  <a:srgbClr val="FFFFFF"/>
                </a:solidFill>
                <a:latin typeface="Roboto"/>
                <a:ea typeface="Roboto"/>
                <a:cs typeface="Roboto"/>
                <a:sym typeface="Roboto"/>
              </a:rPr>
              <a:t>. </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3000">
                <a:solidFill>
                  <a:srgbClr val="FFFFFF"/>
                </a:solidFill>
                <a:latin typeface="Roboto"/>
                <a:ea typeface="Roboto"/>
                <a:cs typeface="Roboto"/>
                <a:sym typeface="Roboto"/>
              </a:rPr>
              <a:t>What were they?</a:t>
            </a:r>
            <a:endParaRPr sz="30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sz="3600">
              <a:solidFill>
                <a:srgbClr val="FFFFFF"/>
              </a:solidFill>
              <a:latin typeface="Roboto"/>
              <a:ea typeface="Roboto"/>
              <a:cs typeface="Roboto"/>
              <a:sym typeface="Roboto"/>
            </a:endParaRPr>
          </a:p>
        </p:txBody>
      </p:sp>
      <p:sp>
        <p:nvSpPr>
          <p:cNvPr id="3078" name="Google Shape;3078;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79" name="Google Shape;3079;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3080" name="Google Shape;3080;p158"/>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6" name="Shape 3556"/>
        <p:cNvGrpSpPr/>
        <p:nvPr/>
      </p:nvGrpSpPr>
      <p:grpSpPr>
        <a:xfrm>
          <a:off x="0" y="0"/>
          <a:ext cx="0" cy="0"/>
          <a:chOff x="0" y="0"/>
          <a:chExt cx="0" cy="0"/>
        </a:xfrm>
      </p:grpSpPr>
      <p:sp>
        <p:nvSpPr>
          <p:cNvPr id="3557" name="Google Shape;3557;p1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58" name="Google Shape;3558;p194"/>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59" name="Google Shape;3559;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3" name="Shape 3563"/>
        <p:cNvGrpSpPr/>
        <p:nvPr/>
      </p:nvGrpSpPr>
      <p:grpSpPr>
        <a:xfrm>
          <a:off x="0" y="0"/>
          <a:ext cx="0" cy="0"/>
          <a:chOff x="0" y="0"/>
          <a:chExt cx="0" cy="0"/>
        </a:xfrm>
      </p:grpSpPr>
      <p:sp>
        <p:nvSpPr>
          <p:cNvPr id="3564" name="Google Shape;3564;p1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65" name="Google Shape;3565;p195"/>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Integrity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66" name="Google Shape;3566;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0" name="Shape 3570"/>
        <p:cNvGrpSpPr/>
        <p:nvPr/>
      </p:nvGrpSpPr>
      <p:grpSpPr>
        <a:xfrm>
          <a:off x="0" y="0"/>
          <a:ext cx="0" cy="0"/>
          <a:chOff x="0" y="0"/>
          <a:chExt cx="0" cy="0"/>
        </a:xfrm>
      </p:grpSpPr>
      <p:sp>
        <p:nvSpPr>
          <p:cNvPr id="3571" name="Google Shape;3571;p1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72" name="Google Shape;3572;p196"/>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Integrity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73" name="Google Shape;3573;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7" name="Shape 3577"/>
        <p:cNvGrpSpPr/>
        <p:nvPr/>
      </p:nvGrpSpPr>
      <p:grpSpPr>
        <a:xfrm>
          <a:off x="0" y="0"/>
          <a:ext cx="0" cy="0"/>
          <a:chOff x="0" y="0"/>
          <a:chExt cx="0" cy="0"/>
        </a:xfrm>
      </p:grpSpPr>
      <p:sp>
        <p:nvSpPr>
          <p:cNvPr id="3578" name="Google Shape;3578;p19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Threat Landscape</a:t>
            </a:r>
            <a:endParaRPr/>
          </a:p>
        </p:txBody>
      </p:sp>
      <p:sp>
        <p:nvSpPr>
          <p:cNvPr id="3579" name="Google Shape;3579;p19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83" name="Shape 3583"/>
        <p:cNvGrpSpPr/>
        <p:nvPr/>
      </p:nvGrpSpPr>
      <p:grpSpPr>
        <a:xfrm>
          <a:off x="0" y="0"/>
          <a:ext cx="0" cy="0"/>
          <a:chOff x="0" y="0"/>
          <a:chExt cx="0" cy="0"/>
        </a:xfrm>
      </p:grpSpPr>
      <p:pic>
        <p:nvPicPr>
          <p:cNvPr id="3584" name="Google Shape;3584;p198"/>
          <p:cNvPicPr preferRelativeResize="0"/>
          <p:nvPr/>
        </p:nvPicPr>
        <p:blipFill>
          <a:blip r:embed="rId3">
            <a:alphaModFix/>
          </a:blip>
          <a:stretch>
            <a:fillRect/>
          </a:stretch>
        </p:blipFill>
        <p:spPr>
          <a:xfrm>
            <a:off x="-12300" y="0"/>
            <a:ext cx="9168600" cy="5143500"/>
          </a:xfrm>
          <a:prstGeom prst="rect">
            <a:avLst/>
          </a:prstGeom>
          <a:noFill/>
          <a:ln>
            <a:noFill/>
          </a:ln>
        </p:spPr>
      </p:pic>
      <p:sp>
        <p:nvSpPr>
          <p:cNvPr id="3585" name="Google Shape;3585;p198"/>
          <p:cNvSpPr/>
          <p:nvPr/>
        </p:nvSpPr>
        <p:spPr>
          <a:xfrm rot="10800000">
            <a:off x="1523200" y="50"/>
            <a:ext cx="6621300" cy="1544700"/>
          </a:xfrm>
          <a:prstGeom prst="round2SameRect">
            <a:avLst>
              <a:gd fmla="val 6745" name="adj1"/>
              <a:gd fmla="val 0" name="adj2"/>
            </a:avLst>
          </a:prstGeom>
          <a:solidFill>
            <a:srgbClr val="F57FDA">
              <a:alpha val="89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98"/>
          <p:cNvSpPr txBox="1"/>
          <p:nvPr>
            <p:ph type="title"/>
          </p:nvPr>
        </p:nvSpPr>
        <p:spPr>
          <a:xfrm>
            <a:off x="1446850" y="0"/>
            <a:ext cx="72522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 Attack Maps (Kaspersky)</a:t>
            </a:r>
            <a:endParaRPr/>
          </a:p>
        </p:txBody>
      </p:sp>
      <p:sp>
        <p:nvSpPr>
          <p:cNvPr id="3587" name="Google Shape;3587;p198"/>
          <p:cNvSpPr txBox="1"/>
          <p:nvPr>
            <p:ph idx="1" type="subTitle"/>
          </p:nvPr>
        </p:nvSpPr>
        <p:spPr>
          <a:xfrm>
            <a:off x="1434600" y="675975"/>
            <a:ext cx="7252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Threat maps visualize the current cybersecurity landscape,  providing a great overview of “real-time” security threats. </a:t>
            </a:r>
            <a:endParaRPr/>
          </a:p>
        </p:txBody>
      </p:sp>
      <p:cxnSp>
        <p:nvCxnSpPr>
          <p:cNvPr id="3588" name="Google Shape;3588;p198"/>
          <p:cNvCxnSpPr/>
          <p:nvPr/>
        </p:nvCxnSpPr>
        <p:spPr>
          <a:xfrm>
            <a:off x="1703675" y="650275"/>
            <a:ext cx="6262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92" name="Shape 3592"/>
        <p:cNvGrpSpPr/>
        <p:nvPr/>
      </p:nvGrpSpPr>
      <p:grpSpPr>
        <a:xfrm>
          <a:off x="0" y="0"/>
          <a:ext cx="0" cy="0"/>
          <a:chOff x="0" y="0"/>
          <a:chExt cx="0" cy="0"/>
        </a:xfrm>
      </p:grpSpPr>
      <p:pic>
        <p:nvPicPr>
          <p:cNvPr id="3593" name="Google Shape;3593;p199"/>
          <p:cNvPicPr preferRelativeResize="0"/>
          <p:nvPr/>
        </p:nvPicPr>
        <p:blipFill>
          <a:blip r:embed="rId3">
            <a:alphaModFix/>
          </a:blip>
          <a:stretch>
            <a:fillRect/>
          </a:stretch>
        </p:blipFill>
        <p:spPr>
          <a:xfrm>
            <a:off x="0" y="0"/>
            <a:ext cx="9143999" cy="5143500"/>
          </a:xfrm>
          <a:prstGeom prst="rect">
            <a:avLst/>
          </a:prstGeom>
          <a:noFill/>
          <a:ln>
            <a:noFill/>
          </a:ln>
        </p:spPr>
      </p:pic>
      <p:sp>
        <p:nvSpPr>
          <p:cNvPr id="3594" name="Google Shape;3594;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95" name="Google Shape;3595;p199"/>
          <p:cNvSpPr/>
          <p:nvPr/>
        </p:nvSpPr>
        <p:spPr>
          <a:xfrm rot="10800000">
            <a:off x="1523200" y="50"/>
            <a:ext cx="6621300" cy="1544700"/>
          </a:xfrm>
          <a:prstGeom prst="round2SameRect">
            <a:avLst>
              <a:gd fmla="val 6745" name="adj1"/>
              <a:gd fmla="val 0" name="adj2"/>
            </a:avLst>
          </a:prstGeom>
          <a:solidFill>
            <a:srgbClr val="FDD0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99"/>
          <p:cNvSpPr txBox="1"/>
          <p:nvPr>
            <p:ph type="title"/>
          </p:nvPr>
        </p:nvSpPr>
        <p:spPr>
          <a:xfrm>
            <a:off x="1446850" y="0"/>
            <a:ext cx="72522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 Attack Maps (Fortinet)</a:t>
            </a:r>
            <a:endParaRPr/>
          </a:p>
        </p:txBody>
      </p:sp>
      <p:sp>
        <p:nvSpPr>
          <p:cNvPr id="3597" name="Google Shape;3597;p199"/>
          <p:cNvSpPr txBox="1"/>
          <p:nvPr>
            <p:ph idx="1" type="subTitle"/>
          </p:nvPr>
        </p:nvSpPr>
        <p:spPr>
          <a:xfrm>
            <a:off x="1434600" y="675975"/>
            <a:ext cx="7252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Threat maps visualize the current cybersecurity landscape,  providing a great overview of “real-time” security threats.</a:t>
            </a:r>
            <a:endParaRPr>
              <a:solidFill>
                <a:schemeClr val="dk1"/>
              </a:solidFill>
            </a:endParaRPr>
          </a:p>
        </p:txBody>
      </p:sp>
      <p:cxnSp>
        <p:nvCxnSpPr>
          <p:cNvPr id="3598" name="Google Shape;3598;p199"/>
          <p:cNvCxnSpPr/>
          <p:nvPr/>
        </p:nvCxnSpPr>
        <p:spPr>
          <a:xfrm>
            <a:off x="1703675" y="650275"/>
            <a:ext cx="6262500" cy="0"/>
          </a:xfrm>
          <a:prstGeom prst="straightConnector1">
            <a:avLst/>
          </a:prstGeom>
          <a:noFill/>
          <a:ln cap="flat" cmpd="sng" w="9525">
            <a:solidFill>
              <a:schemeClr val="dk2"/>
            </a:solidFill>
            <a:prstDash val="solid"/>
            <a:round/>
            <a:headEnd len="med" w="med" type="none"/>
            <a:tailEnd len="med" w="med" type="none"/>
          </a:ln>
        </p:spPr>
      </p:cxnSp>
      <p:sp>
        <p:nvSpPr>
          <p:cNvPr id="3599" name="Google Shape;3599;p19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3" name="Shape 3603"/>
        <p:cNvGrpSpPr/>
        <p:nvPr/>
      </p:nvGrpSpPr>
      <p:grpSpPr>
        <a:xfrm>
          <a:off x="0" y="0"/>
          <a:ext cx="0" cy="0"/>
          <a:chOff x="0" y="0"/>
          <a:chExt cx="0" cy="0"/>
        </a:xfrm>
      </p:grpSpPr>
      <p:sp>
        <p:nvSpPr>
          <p:cNvPr id="3604" name="Google Shape;3604;p20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3605" name="Google Shape;3605;p200"/>
          <p:cNvSpPr txBox="1"/>
          <p:nvPr>
            <p:ph idx="2" type="title"/>
          </p:nvPr>
        </p:nvSpPr>
        <p:spPr>
          <a:xfrm>
            <a:off x="244975" y="908275"/>
            <a:ext cx="9144000" cy="29280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sz="2300">
                <a:solidFill>
                  <a:schemeClr val="dk1"/>
                </a:solidFill>
                <a:latin typeface="Roboto Medium"/>
                <a:ea typeface="Roboto Medium"/>
                <a:cs typeface="Roboto Medium"/>
                <a:sym typeface="Roboto Medium"/>
              </a:rPr>
              <a:t>Activity</a:t>
            </a:r>
            <a:r>
              <a:rPr lang="en" sz="2300">
                <a:solidFill>
                  <a:schemeClr val="dk1"/>
                </a:solidFill>
              </a:rPr>
              <a:t>: </a:t>
            </a:r>
            <a:r>
              <a:rPr lang="en" sz="2300">
                <a:solidFill>
                  <a:schemeClr val="dk1"/>
                </a:solidFill>
                <a:latin typeface="Roboto Light"/>
                <a:ea typeface="Roboto Light"/>
                <a:cs typeface="Roboto Light"/>
                <a:sym typeface="Roboto Light"/>
              </a:rPr>
              <a:t>Kaspersky + Fortinet Map Exploration</a:t>
            </a:r>
            <a:endParaRPr sz="23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None/>
            </a:pPr>
            <a:r>
              <a:t/>
            </a:r>
            <a:endParaRPr sz="19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None/>
            </a:pPr>
            <a:r>
              <a:rPr lang="en" sz="1900">
                <a:solidFill>
                  <a:schemeClr val="dk1"/>
                </a:solidFill>
                <a:latin typeface="Roboto Light"/>
                <a:ea typeface="Roboto Light"/>
                <a:cs typeface="Roboto Light"/>
                <a:sym typeface="Roboto Light"/>
              </a:rPr>
              <a:t>In this activity, you will navigate through </a:t>
            </a:r>
            <a:br>
              <a:rPr lang="en" sz="1900">
                <a:solidFill>
                  <a:schemeClr val="dk1"/>
                </a:solidFill>
                <a:latin typeface="Roboto Light"/>
                <a:ea typeface="Roboto Light"/>
                <a:cs typeface="Roboto Light"/>
                <a:sym typeface="Roboto Light"/>
              </a:rPr>
            </a:br>
            <a:r>
              <a:rPr lang="en" sz="1900">
                <a:solidFill>
                  <a:schemeClr val="dk1"/>
                </a:solidFill>
                <a:latin typeface="Roboto Light"/>
                <a:ea typeface="Roboto Light"/>
                <a:cs typeface="Roboto Light"/>
                <a:sym typeface="Roboto Light"/>
              </a:rPr>
              <a:t>Kaspersky and Fortinet maps and uncover </a:t>
            </a:r>
            <a:br>
              <a:rPr lang="en" sz="1900">
                <a:solidFill>
                  <a:schemeClr val="dk1"/>
                </a:solidFill>
                <a:latin typeface="Roboto Light"/>
                <a:ea typeface="Roboto Light"/>
                <a:cs typeface="Roboto Light"/>
                <a:sym typeface="Roboto Light"/>
              </a:rPr>
            </a:br>
            <a:r>
              <a:rPr lang="en" sz="1900">
                <a:solidFill>
                  <a:schemeClr val="dk1"/>
                </a:solidFill>
                <a:latin typeface="Roboto Light"/>
                <a:ea typeface="Roboto Light"/>
                <a:cs typeface="Roboto Light"/>
                <a:sym typeface="Roboto Light"/>
              </a:rPr>
              <a:t>what is displayed, what terminology arises, </a:t>
            </a:r>
            <a:br>
              <a:rPr lang="en" sz="1900">
                <a:solidFill>
                  <a:schemeClr val="dk1"/>
                </a:solidFill>
                <a:latin typeface="Roboto Light"/>
                <a:ea typeface="Roboto Light"/>
                <a:cs typeface="Roboto Light"/>
                <a:sym typeface="Roboto Light"/>
              </a:rPr>
            </a:br>
            <a:r>
              <a:rPr lang="en" sz="1900">
                <a:solidFill>
                  <a:schemeClr val="dk1"/>
                </a:solidFill>
                <a:latin typeface="Roboto Light"/>
                <a:ea typeface="Roboto Light"/>
                <a:cs typeface="Roboto Light"/>
                <a:sym typeface="Roboto Light"/>
              </a:rPr>
              <a:t>and any visible trends.</a:t>
            </a:r>
            <a:endParaRPr sz="19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None/>
            </a:pPr>
            <a:r>
              <a:t/>
            </a:r>
            <a:endParaRPr sz="19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None/>
            </a:pPr>
            <a:r>
              <a:t/>
            </a:r>
            <a:endParaRPr sz="1900">
              <a:solidFill>
                <a:schemeClr val="dk1"/>
              </a:solidFill>
              <a:latin typeface="Roboto Light"/>
              <a:ea typeface="Roboto Light"/>
              <a:cs typeface="Roboto Light"/>
              <a:sym typeface="Robo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9" name="Shape 3609"/>
        <p:cNvGrpSpPr/>
        <p:nvPr/>
      </p:nvGrpSpPr>
      <p:grpSpPr>
        <a:xfrm>
          <a:off x="0" y="0"/>
          <a:ext cx="0" cy="0"/>
          <a:chOff x="0" y="0"/>
          <a:chExt cx="0" cy="0"/>
        </a:xfrm>
      </p:grpSpPr>
      <p:sp>
        <p:nvSpPr>
          <p:cNvPr id="3610" name="Google Shape;3610;p2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a:t>
            </a:r>
            <a:r>
              <a:rPr lang="en"/>
              <a:t>: </a:t>
            </a:r>
            <a:r>
              <a:rPr lang="en" sz="2300">
                <a:solidFill>
                  <a:schemeClr val="dk1"/>
                </a:solidFill>
                <a:latin typeface="Roboto Light"/>
                <a:ea typeface="Roboto Light"/>
                <a:cs typeface="Roboto Light"/>
                <a:sym typeface="Roboto Light"/>
              </a:rPr>
              <a:t>Kaspersky + Fortinet Map Exploration</a:t>
            </a:r>
            <a:endParaRPr/>
          </a:p>
        </p:txBody>
      </p:sp>
      <p:sp>
        <p:nvSpPr>
          <p:cNvPr id="3611" name="Google Shape;3611;p201"/>
          <p:cNvSpPr txBox="1"/>
          <p:nvPr>
            <p:ph idx="1" type="subTitle"/>
          </p:nvPr>
        </p:nvSpPr>
        <p:spPr>
          <a:xfrm>
            <a:off x="0" y="675975"/>
            <a:ext cx="8717400" cy="3591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Instructions:</a:t>
            </a:r>
            <a:endParaRPr b="1"/>
          </a:p>
          <a:p>
            <a:pPr indent="0" lvl="0" marL="0" rtl="0" algn="l">
              <a:lnSpc>
                <a:spcPct val="114000"/>
              </a:lnSpc>
              <a:spcBef>
                <a:spcPts val="0"/>
              </a:spcBef>
              <a:spcAft>
                <a:spcPts val="0"/>
              </a:spcAft>
              <a:buNone/>
            </a:pPr>
            <a:r>
              <a:rPr lang="en">
                <a:solidFill>
                  <a:srgbClr val="24292E"/>
                </a:solidFill>
              </a:rPr>
              <a:t>Spend a few minutes playing around with the Kaspersky and Fortinet Threat Maps: </a:t>
            </a:r>
            <a:r>
              <a:rPr lang="en">
                <a:solidFill>
                  <a:srgbClr val="24292E"/>
                </a:solidFill>
                <a:latin typeface="Roboto Medium"/>
                <a:ea typeface="Roboto Medium"/>
                <a:cs typeface="Roboto Medium"/>
                <a:sym typeface="Roboto Medium"/>
              </a:rPr>
              <a:t>Link:</a:t>
            </a:r>
            <a:r>
              <a:rPr lang="en">
                <a:solidFill>
                  <a:srgbClr val="24292E"/>
                </a:solidFill>
              </a:rPr>
              <a:t>	</a:t>
            </a:r>
            <a:r>
              <a:rPr b="1" lang="en" u="sng">
                <a:solidFill>
                  <a:schemeClr val="accent5"/>
                </a:solidFill>
                <a:hlinkClick r:id="rId3"/>
              </a:rPr>
              <a:t>https://threatmap.fortiguard.com/</a:t>
            </a:r>
            <a:endParaRPr b="1">
              <a:solidFill>
                <a:srgbClr val="24292E"/>
              </a:solidFill>
            </a:endParaRPr>
          </a:p>
          <a:p>
            <a:pPr indent="0" lvl="0" marL="0" rtl="0" algn="l">
              <a:lnSpc>
                <a:spcPct val="114000"/>
              </a:lnSpc>
              <a:spcBef>
                <a:spcPts val="400"/>
              </a:spcBef>
              <a:spcAft>
                <a:spcPts val="0"/>
              </a:spcAft>
              <a:buNone/>
            </a:pPr>
            <a:r>
              <a:rPr b="1" lang="en">
                <a:solidFill>
                  <a:srgbClr val="24292E"/>
                </a:solidFill>
              </a:rPr>
              <a:t>			</a:t>
            </a:r>
            <a:r>
              <a:rPr b="1" lang="en" u="sng">
                <a:solidFill>
                  <a:schemeClr val="accent5"/>
                </a:solidFill>
                <a:hlinkClick r:id="rId4"/>
              </a:rPr>
              <a:t>https://cybermap.kaspersky.com/</a:t>
            </a:r>
            <a:br>
              <a:rPr b="1" lang="en">
                <a:solidFill>
                  <a:srgbClr val="24292E"/>
                </a:solidFill>
              </a:rPr>
            </a:br>
            <a:endParaRPr b="1">
              <a:solidFill>
                <a:srgbClr val="24292E"/>
              </a:solidFill>
            </a:endParaRPr>
          </a:p>
          <a:p>
            <a:pPr indent="0" lvl="0" marL="0" rtl="0" algn="l">
              <a:lnSpc>
                <a:spcPct val="114000"/>
              </a:lnSpc>
              <a:spcBef>
                <a:spcPts val="800"/>
              </a:spcBef>
              <a:spcAft>
                <a:spcPts val="0"/>
              </a:spcAft>
              <a:buNone/>
            </a:pPr>
            <a:r>
              <a:rPr lang="en">
                <a:solidFill>
                  <a:srgbClr val="24292E"/>
                </a:solidFill>
              </a:rPr>
              <a:t>While on these websites, answer the following questions:</a:t>
            </a:r>
            <a:endParaRPr b="1">
              <a:solidFill>
                <a:srgbClr val="24292E"/>
              </a:solidFill>
            </a:endParaRPr>
          </a:p>
          <a:p>
            <a:pPr indent="-180340" lvl="0" marL="320040" rtl="0" algn="l">
              <a:lnSpc>
                <a:spcPct val="114000"/>
              </a:lnSpc>
              <a:spcBef>
                <a:spcPts val="400"/>
              </a:spcBef>
              <a:spcAft>
                <a:spcPts val="0"/>
              </a:spcAft>
              <a:buClr>
                <a:srgbClr val="24292E"/>
              </a:buClr>
              <a:buSzPts val="1400"/>
              <a:buFont typeface="Roboto"/>
              <a:buAutoNum type="arabicPeriod"/>
            </a:pPr>
            <a:r>
              <a:rPr lang="en">
                <a:solidFill>
                  <a:srgbClr val="24292E"/>
                </a:solidFill>
              </a:rPr>
              <a:t>What exactly are these websites showing?</a:t>
            </a:r>
            <a:endParaRPr>
              <a:solidFill>
                <a:srgbClr val="24292E"/>
              </a:solidFill>
            </a:endParaRPr>
          </a:p>
          <a:p>
            <a:pPr indent="-180340" lvl="0" marL="320040" rtl="0" algn="l">
              <a:lnSpc>
                <a:spcPct val="114000"/>
              </a:lnSpc>
              <a:spcBef>
                <a:spcPts val="800"/>
              </a:spcBef>
              <a:spcAft>
                <a:spcPts val="0"/>
              </a:spcAft>
              <a:buClr>
                <a:srgbClr val="24292E"/>
              </a:buClr>
              <a:buSzPts val="1400"/>
              <a:buFont typeface="Roboto"/>
              <a:buAutoNum type="arabicPeriod"/>
            </a:pPr>
            <a:r>
              <a:rPr lang="en">
                <a:solidFill>
                  <a:srgbClr val="24292E"/>
                </a:solidFill>
              </a:rPr>
              <a:t>Are there any terms used on these websites that you are unfamiliar with? Find and define at least three.</a:t>
            </a:r>
            <a:endParaRPr>
              <a:solidFill>
                <a:srgbClr val="24292E"/>
              </a:solidFill>
            </a:endParaRPr>
          </a:p>
          <a:p>
            <a:pPr indent="-180340" lvl="0" marL="320040" rtl="0" algn="l">
              <a:lnSpc>
                <a:spcPct val="115000"/>
              </a:lnSpc>
              <a:spcBef>
                <a:spcPts val="800"/>
              </a:spcBef>
              <a:spcAft>
                <a:spcPts val="0"/>
              </a:spcAft>
              <a:buClr>
                <a:srgbClr val="24292E"/>
              </a:buClr>
              <a:buSzPts val="1400"/>
              <a:buFont typeface="Roboto"/>
              <a:buAutoNum type="arabicPeriod"/>
            </a:pPr>
            <a:r>
              <a:rPr lang="en">
                <a:solidFill>
                  <a:srgbClr val="24292E"/>
                </a:solidFill>
              </a:rPr>
              <a:t>Are there any trends that stick out to you? Look for at least two.</a:t>
            </a:r>
            <a:endParaRPr>
              <a:solidFill>
                <a:schemeClr val="dk1"/>
              </a:solidFill>
            </a:endParaRPr>
          </a:p>
        </p:txBody>
      </p:sp>
      <p:sp>
        <p:nvSpPr>
          <p:cNvPr id="3612" name="Google Shape;3612;p20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10 Minutes</a:t>
            </a:r>
            <a:endParaRPr/>
          </a:p>
        </p:txBody>
      </p:sp>
      <p:sp>
        <p:nvSpPr>
          <p:cNvPr id="3613" name="Google Shape;3613;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7" name="Shape 3617"/>
        <p:cNvGrpSpPr/>
        <p:nvPr/>
      </p:nvGrpSpPr>
      <p:grpSpPr>
        <a:xfrm>
          <a:off x="0" y="0"/>
          <a:ext cx="0" cy="0"/>
          <a:chOff x="0" y="0"/>
          <a:chExt cx="0" cy="0"/>
        </a:xfrm>
      </p:grpSpPr>
      <p:sp>
        <p:nvSpPr>
          <p:cNvPr id="3618" name="Google Shape;3618;p202"/>
          <p:cNvSpPr txBox="1"/>
          <p:nvPr/>
        </p:nvSpPr>
        <p:spPr>
          <a:xfrm>
            <a:off x="0" y="3634750"/>
            <a:ext cx="9144000" cy="96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Roboto Medium"/>
                <a:ea typeface="Roboto Medium"/>
                <a:cs typeface="Roboto Medium"/>
                <a:sym typeface="Roboto Medium"/>
              </a:rPr>
              <a:t>Activity</a:t>
            </a:r>
            <a:r>
              <a:rPr lang="en" sz="2400">
                <a:solidFill>
                  <a:schemeClr val="dk1"/>
                </a:solidFill>
                <a:latin typeface="Roboto"/>
                <a:ea typeface="Roboto"/>
                <a:cs typeface="Roboto"/>
                <a:sym typeface="Roboto"/>
              </a:rPr>
              <a:t>: </a:t>
            </a:r>
            <a:r>
              <a:rPr lang="en" sz="2400">
                <a:solidFill>
                  <a:schemeClr val="dk1"/>
                </a:solidFill>
                <a:latin typeface="Roboto Light"/>
                <a:ea typeface="Roboto Light"/>
                <a:cs typeface="Roboto Light"/>
                <a:sym typeface="Roboto Light"/>
              </a:rPr>
              <a:t>Report Analysis</a:t>
            </a:r>
            <a:endParaRPr/>
          </a:p>
        </p:txBody>
      </p:sp>
      <p:sp>
        <p:nvSpPr>
          <p:cNvPr id="3619" name="Google Shape;3619;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3" name="Shape 3623"/>
        <p:cNvGrpSpPr/>
        <p:nvPr/>
      </p:nvGrpSpPr>
      <p:grpSpPr>
        <a:xfrm>
          <a:off x="0" y="0"/>
          <a:ext cx="0" cy="0"/>
          <a:chOff x="0" y="0"/>
          <a:chExt cx="0" cy="0"/>
        </a:xfrm>
      </p:grpSpPr>
      <p:sp>
        <p:nvSpPr>
          <p:cNvPr id="3624" name="Google Shape;3624;p20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Threat Research</a:t>
            </a:r>
            <a:endParaRPr/>
          </a:p>
        </p:txBody>
      </p:sp>
      <p:sp>
        <p:nvSpPr>
          <p:cNvPr id="3625" name="Google Shape;3625;p2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4" name="Shape 3084"/>
        <p:cNvGrpSpPr/>
        <p:nvPr/>
      </p:nvGrpSpPr>
      <p:grpSpPr>
        <a:xfrm>
          <a:off x="0" y="0"/>
          <a:ext cx="0" cy="0"/>
          <a:chOff x="0" y="0"/>
          <a:chExt cx="0" cy="0"/>
        </a:xfrm>
      </p:grpSpPr>
      <p:sp>
        <p:nvSpPr>
          <p:cNvPr id="3085" name="Google Shape;3085;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Review</a:t>
            </a:r>
            <a:endParaRPr/>
          </a:p>
        </p:txBody>
      </p:sp>
      <p:sp>
        <p:nvSpPr>
          <p:cNvPr id="3086" name="Google Shape;3086;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087" name="Google Shape;3087;p159"/>
          <p:cNvPicPr preferRelativeResize="0"/>
          <p:nvPr/>
        </p:nvPicPr>
        <p:blipFill rotWithShape="1">
          <a:blip r:embed="rId3">
            <a:alphaModFix/>
          </a:blip>
          <a:srcRect b="7626" l="39494" r="982" t="25416"/>
          <a:stretch/>
        </p:blipFill>
        <p:spPr>
          <a:xfrm>
            <a:off x="0" y="-1"/>
            <a:ext cx="9143995" cy="5143504"/>
          </a:xfrm>
          <a:prstGeom prst="rect">
            <a:avLst/>
          </a:prstGeom>
          <a:noFill/>
          <a:ln>
            <a:noFill/>
          </a:ln>
        </p:spPr>
      </p:pic>
      <p:sp>
        <p:nvSpPr>
          <p:cNvPr id="3088" name="Google Shape;3088;p1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089" name="Google Shape;3089;p159"/>
          <p:cNvSpPr txBox="1"/>
          <p:nvPr>
            <p:ph type="title"/>
          </p:nvPr>
        </p:nvSpPr>
        <p:spPr>
          <a:xfrm>
            <a:off x="1271800" y="762300"/>
            <a:ext cx="7003200" cy="13041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3000">
                <a:solidFill>
                  <a:srgbClr val="FFFFFF"/>
                </a:solidFill>
                <a:latin typeface="Roboto"/>
                <a:ea typeface="Roboto"/>
                <a:cs typeface="Roboto"/>
                <a:sym typeface="Roboto"/>
              </a:rPr>
              <a:t>The </a:t>
            </a:r>
            <a:r>
              <a:rPr b="1" lang="en" sz="3000">
                <a:solidFill>
                  <a:srgbClr val="FFFFFF"/>
                </a:solidFill>
                <a:latin typeface="Roboto"/>
                <a:ea typeface="Roboto"/>
                <a:cs typeface="Roboto"/>
                <a:sym typeface="Roboto"/>
              </a:rPr>
              <a:t>two concepts </a:t>
            </a:r>
            <a:r>
              <a:rPr lang="en" sz="3000">
                <a:solidFill>
                  <a:srgbClr val="FFFFFF"/>
                </a:solidFill>
                <a:latin typeface="Roboto"/>
                <a:ea typeface="Roboto"/>
                <a:cs typeface="Roboto"/>
                <a:sym typeface="Roboto"/>
              </a:rPr>
              <a:t>that c</a:t>
            </a:r>
            <a:r>
              <a:rPr lang="en" sz="3000">
                <a:solidFill>
                  <a:srgbClr val="FFFFFF"/>
                </a:solidFill>
                <a:latin typeface="Roboto"/>
                <a:ea typeface="Roboto"/>
                <a:cs typeface="Roboto"/>
                <a:sym typeface="Roboto"/>
              </a:rPr>
              <a:t>ybersecurity is centered on are:</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3000">
              <a:solidFill>
                <a:srgbClr val="FFFFFF"/>
              </a:solidFill>
              <a:latin typeface="Roboto"/>
              <a:ea typeface="Roboto"/>
              <a:cs typeface="Roboto"/>
              <a:sym typeface="Roboto"/>
            </a:endParaRPr>
          </a:p>
          <a:p>
            <a:pPr indent="0" lvl="0" marL="0" rtl="0" algn="l">
              <a:lnSpc>
                <a:spcPct val="114000"/>
              </a:lnSpc>
              <a:spcBef>
                <a:spcPts val="0"/>
              </a:spcBef>
              <a:spcAft>
                <a:spcPts val="0"/>
              </a:spcAft>
              <a:buClr>
                <a:schemeClr val="dk1"/>
              </a:buClr>
              <a:buSzPts val="1100"/>
              <a:buFont typeface="Arial"/>
              <a:buNone/>
            </a:pPr>
            <a:r>
              <a:rPr b="1" lang="en" sz="3000">
                <a:solidFill>
                  <a:srgbClr val="FFFFFF"/>
                </a:solidFill>
                <a:latin typeface="Roboto"/>
                <a:ea typeface="Roboto"/>
                <a:cs typeface="Roboto"/>
                <a:sym typeface="Roboto"/>
              </a:rPr>
              <a:t>           </a:t>
            </a:r>
            <a:r>
              <a:rPr b="1" lang="en" sz="3600">
                <a:solidFill>
                  <a:srgbClr val="FFFFFF"/>
                </a:solidFill>
                <a:latin typeface="Roboto"/>
                <a:ea typeface="Roboto"/>
                <a:cs typeface="Roboto"/>
                <a:sym typeface="Roboto"/>
              </a:rPr>
              <a:t>Threat Assessment</a:t>
            </a:r>
            <a:endParaRPr b="1" sz="3600">
              <a:solidFill>
                <a:srgbClr val="FFFFFF"/>
              </a:solidFill>
              <a:latin typeface="Roboto"/>
              <a:ea typeface="Roboto"/>
              <a:cs typeface="Roboto"/>
              <a:sym typeface="Roboto"/>
            </a:endParaRPr>
          </a:p>
          <a:p>
            <a:pPr indent="0" lvl="0" marL="0" rtl="0" algn="l">
              <a:lnSpc>
                <a:spcPct val="114000"/>
              </a:lnSpc>
              <a:spcBef>
                <a:spcPts val="1000"/>
              </a:spcBef>
              <a:spcAft>
                <a:spcPts val="1000"/>
              </a:spcAft>
              <a:buClr>
                <a:schemeClr val="dk1"/>
              </a:buClr>
              <a:buSzPts val="1100"/>
              <a:buFont typeface="Arial"/>
              <a:buNone/>
            </a:pPr>
            <a:r>
              <a:rPr b="1" lang="en" sz="3600">
                <a:solidFill>
                  <a:srgbClr val="FFFFFF"/>
                </a:solidFill>
                <a:latin typeface="Roboto"/>
                <a:ea typeface="Roboto"/>
                <a:cs typeface="Roboto"/>
                <a:sym typeface="Roboto"/>
              </a:rPr>
              <a:t>         Risk Mitigation</a:t>
            </a:r>
            <a:endParaRPr b="1" sz="3600">
              <a:solidFill>
                <a:srgbClr val="FFFFFF"/>
              </a:solidFill>
              <a:latin typeface="Roboto"/>
              <a:ea typeface="Roboto"/>
              <a:cs typeface="Roboto"/>
              <a:sym typeface="Roboto"/>
            </a:endParaRPr>
          </a:p>
        </p:txBody>
      </p:sp>
      <p:grpSp>
        <p:nvGrpSpPr>
          <p:cNvPr id="3090" name="Google Shape;3090;p159"/>
          <p:cNvGrpSpPr/>
          <p:nvPr/>
        </p:nvGrpSpPr>
        <p:grpSpPr>
          <a:xfrm>
            <a:off x="1878975" y="2474700"/>
            <a:ext cx="651300" cy="651300"/>
            <a:chOff x="1878975" y="2246100"/>
            <a:chExt cx="651300" cy="651300"/>
          </a:xfrm>
        </p:grpSpPr>
        <p:sp>
          <p:nvSpPr>
            <p:cNvPr id="3091" name="Google Shape;3091;p159"/>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2" name="Google Shape;3092;p159"/>
            <p:cNvGrpSpPr/>
            <p:nvPr/>
          </p:nvGrpSpPr>
          <p:grpSpPr>
            <a:xfrm>
              <a:off x="2014688" y="2419350"/>
              <a:ext cx="401625" cy="304800"/>
              <a:chOff x="1353225" y="2260925"/>
              <a:chExt cx="401625" cy="304800"/>
            </a:xfrm>
          </p:grpSpPr>
          <p:cxnSp>
            <p:nvCxnSpPr>
              <p:cNvPr id="3093" name="Google Shape;3093;p159"/>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3094" name="Google Shape;3094;p159"/>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grpSp>
        <p:nvGrpSpPr>
          <p:cNvPr id="3095" name="Google Shape;3095;p159"/>
          <p:cNvGrpSpPr/>
          <p:nvPr/>
        </p:nvGrpSpPr>
        <p:grpSpPr>
          <a:xfrm>
            <a:off x="1878975" y="3236700"/>
            <a:ext cx="651300" cy="651300"/>
            <a:chOff x="1878975" y="2246100"/>
            <a:chExt cx="651300" cy="651300"/>
          </a:xfrm>
        </p:grpSpPr>
        <p:sp>
          <p:nvSpPr>
            <p:cNvPr id="3096" name="Google Shape;3096;p159"/>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7" name="Google Shape;3097;p159"/>
            <p:cNvGrpSpPr/>
            <p:nvPr/>
          </p:nvGrpSpPr>
          <p:grpSpPr>
            <a:xfrm>
              <a:off x="2014688" y="2419350"/>
              <a:ext cx="401625" cy="304800"/>
              <a:chOff x="1353225" y="2260925"/>
              <a:chExt cx="401625" cy="304800"/>
            </a:xfrm>
          </p:grpSpPr>
          <p:cxnSp>
            <p:nvCxnSpPr>
              <p:cNvPr id="3098" name="Google Shape;3098;p159"/>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3099" name="Google Shape;3099;p159"/>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sp>
        <p:nvSpPr>
          <p:cNvPr id="3100" name="Google Shape;3100;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3101" name="Google Shape;3101;p159"/>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9" name="Shape 3629"/>
        <p:cNvGrpSpPr/>
        <p:nvPr/>
      </p:nvGrpSpPr>
      <p:grpSpPr>
        <a:xfrm>
          <a:off x="0" y="0"/>
          <a:ext cx="0" cy="0"/>
          <a:chOff x="0" y="0"/>
          <a:chExt cx="0" cy="0"/>
        </a:xfrm>
      </p:grpSpPr>
      <p:pic>
        <p:nvPicPr>
          <p:cNvPr id="3630" name="Google Shape;3630;p204"/>
          <p:cNvPicPr preferRelativeResize="0"/>
          <p:nvPr/>
        </p:nvPicPr>
        <p:blipFill rotWithShape="1">
          <a:blip r:embed="rId3">
            <a:alphaModFix/>
          </a:blip>
          <a:srcRect b="11591" l="30625" r="-18552" t="9231"/>
          <a:stretch/>
        </p:blipFill>
        <p:spPr>
          <a:xfrm>
            <a:off x="0" y="0"/>
            <a:ext cx="9144000" cy="5143500"/>
          </a:xfrm>
          <a:prstGeom prst="rect">
            <a:avLst/>
          </a:prstGeom>
          <a:noFill/>
          <a:ln>
            <a:noFill/>
          </a:ln>
        </p:spPr>
      </p:pic>
      <p:sp>
        <p:nvSpPr>
          <p:cNvPr id="3631" name="Google Shape;3631;p204"/>
          <p:cNvSpPr/>
          <p:nvPr/>
        </p:nvSpPr>
        <p:spPr>
          <a:xfrm rot="-5400000">
            <a:off x="2788500" y="-1218150"/>
            <a:ext cx="5152200" cy="7588500"/>
          </a:xfrm>
          <a:prstGeom prst="rect">
            <a:avLst/>
          </a:prstGeom>
          <a:gradFill>
            <a:gsLst>
              <a:gs pos="0">
                <a:srgbClr val="FFFFFF">
                  <a:alpha val="0"/>
                </a:srgbClr>
              </a:gs>
              <a:gs pos="35000">
                <a:srgbClr val="FFFFFF">
                  <a:alpha val="0"/>
                </a:srgbClr>
              </a:gs>
              <a:gs pos="58999">
                <a:srgbClr val="F3AB82"/>
              </a:gs>
              <a:gs pos="100000">
                <a:srgbClr val="E67738"/>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04"/>
          <p:cNvSpPr txBox="1"/>
          <p:nvPr>
            <p:ph type="title"/>
          </p:nvPr>
        </p:nvSpPr>
        <p:spPr>
          <a:xfrm>
            <a:off x="5274250" y="762975"/>
            <a:ext cx="3344100" cy="11331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a:t>
            </a:r>
            <a:br>
              <a:rPr lang="en"/>
            </a:br>
            <a:r>
              <a:rPr lang="en"/>
              <a:t>and </a:t>
            </a:r>
            <a:r>
              <a:rPr i="1" lang="en"/>
              <a:t>Soft </a:t>
            </a:r>
            <a:r>
              <a:rPr lang="en"/>
              <a:t>Skills</a:t>
            </a:r>
            <a:endParaRPr/>
          </a:p>
        </p:txBody>
      </p:sp>
      <p:sp>
        <p:nvSpPr>
          <p:cNvPr id="3633" name="Google Shape;3633;p204"/>
          <p:cNvSpPr txBox="1"/>
          <p:nvPr>
            <p:ph idx="1" type="subTitle"/>
          </p:nvPr>
        </p:nvSpPr>
        <p:spPr>
          <a:xfrm>
            <a:off x="5280500" y="1896150"/>
            <a:ext cx="3847200" cy="2230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a:t>
            </a:r>
            <a:r>
              <a:rPr lang="en"/>
              <a:t>hile this program focuses primarily on the hard skills needed in cybersecurity, soft skills such as </a:t>
            </a:r>
            <a:r>
              <a:rPr b="1" lang="en"/>
              <a:t>collaboration</a:t>
            </a:r>
            <a:r>
              <a:rPr lang="en"/>
              <a:t> and </a:t>
            </a:r>
            <a:r>
              <a:rPr b="1" lang="en"/>
              <a:t>communication</a:t>
            </a:r>
            <a:r>
              <a:rPr lang="en"/>
              <a:t> are also a huge component.</a:t>
            </a:r>
            <a:endParaRPr/>
          </a:p>
        </p:txBody>
      </p:sp>
      <p:sp>
        <p:nvSpPr>
          <p:cNvPr id="3634" name="Google Shape;3634;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635" name="Google Shape;3635;p204"/>
          <p:cNvCxnSpPr/>
          <p:nvPr/>
        </p:nvCxnSpPr>
        <p:spPr>
          <a:xfrm>
            <a:off x="6053950" y="1812700"/>
            <a:ext cx="1177200" cy="0"/>
          </a:xfrm>
          <a:prstGeom prst="straightConnector1">
            <a:avLst/>
          </a:prstGeom>
          <a:noFill/>
          <a:ln cap="flat" cmpd="sng" w="28575">
            <a:solidFill>
              <a:srgbClr val="666666"/>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639" name="Shape 3639"/>
        <p:cNvGrpSpPr/>
        <p:nvPr/>
      </p:nvGrpSpPr>
      <p:grpSpPr>
        <a:xfrm>
          <a:off x="0" y="0"/>
          <a:ext cx="0" cy="0"/>
          <a:chOff x="0" y="0"/>
          <a:chExt cx="0" cy="0"/>
        </a:xfrm>
      </p:grpSpPr>
      <p:sp>
        <p:nvSpPr>
          <p:cNvPr id="3640" name="Google Shape;3640;p205"/>
          <p:cNvSpPr/>
          <p:nvPr/>
        </p:nvSpPr>
        <p:spPr>
          <a:xfrm rot="-5400000">
            <a:off x="1999275" y="-2007300"/>
            <a:ext cx="5152200" cy="9166800"/>
          </a:xfrm>
          <a:prstGeom prst="rect">
            <a:avLst/>
          </a:prstGeom>
          <a:gradFill>
            <a:gsLst>
              <a:gs pos="0">
                <a:srgbClr val="FFFFFF">
                  <a:alpha val="0"/>
                </a:srgbClr>
              </a:gs>
              <a:gs pos="35000">
                <a:srgbClr val="FFFFFF">
                  <a:alpha val="0"/>
                </a:srgbClr>
              </a:gs>
              <a:gs pos="58999">
                <a:srgbClr val="F3AB82"/>
              </a:gs>
              <a:gs pos="100000">
                <a:srgbClr val="E67738"/>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05"/>
          <p:cNvSpPr/>
          <p:nvPr/>
        </p:nvSpPr>
        <p:spPr>
          <a:xfrm>
            <a:off x="1352550" y="1531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05"/>
          <p:cNvSpPr txBox="1"/>
          <p:nvPr>
            <p:ph idx="1" type="subTitle"/>
          </p:nvPr>
        </p:nvSpPr>
        <p:spPr>
          <a:xfrm>
            <a:off x="3375" y="153816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Developing your presentation skills is another critical skill. This includes public speaking, creating compelling slide visuals, and crafting a narrative for your information.</a:t>
            </a:r>
            <a:endParaRPr sz="1300">
              <a:latin typeface="Roboto"/>
              <a:ea typeface="Roboto"/>
              <a:cs typeface="Roboto"/>
              <a:sym typeface="Roboto"/>
            </a:endParaRPr>
          </a:p>
        </p:txBody>
      </p:sp>
      <p:sp>
        <p:nvSpPr>
          <p:cNvPr id="3643" name="Google Shape;3643;p205"/>
          <p:cNvSpPr/>
          <p:nvPr/>
        </p:nvSpPr>
        <p:spPr>
          <a:xfrm>
            <a:off x="1352550" y="2383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05"/>
          <p:cNvSpPr txBox="1"/>
          <p:nvPr>
            <p:ph idx="2" type="subTitle"/>
          </p:nvPr>
        </p:nvSpPr>
        <p:spPr>
          <a:xfrm>
            <a:off x="-12225" y="2385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Being able to speak a common language with your audience and adjusting your message and language depending on the technical background of your audience is equally important.</a:t>
            </a:r>
            <a:endParaRPr sz="1300">
              <a:latin typeface="Roboto"/>
              <a:ea typeface="Roboto"/>
              <a:cs typeface="Roboto"/>
              <a:sym typeface="Roboto"/>
            </a:endParaRPr>
          </a:p>
        </p:txBody>
      </p:sp>
      <p:pic>
        <p:nvPicPr>
          <p:cNvPr id="3645" name="Google Shape;3645;p205"/>
          <p:cNvPicPr preferRelativeResize="0"/>
          <p:nvPr/>
        </p:nvPicPr>
        <p:blipFill rotWithShape="1">
          <a:blip r:embed="rId3">
            <a:alphaModFix/>
          </a:blip>
          <a:srcRect b="1765" l="0" r="0" t="1774"/>
          <a:stretch/>
        </p:blipFill>
        <p:spPr>
          <a:xfrm>
            <a:off x="429768" y="1555211"/>
            <a:ext cx="785567" cy="606900"/>
          </a:xfrm>
          <a:prstGeom prst="rect">
            <a:avLst/>
          </a:prstGeom>
          <a:noFill/>
          <a:ln>
            <a:noFill/>
          </a:ln>
        </p:spPr>
      </p:pic>
      <p:pic>
        <p:nvPicPr>
          <p:cNvPr id="3646" name="Google Shape;3646;p205"/>
          <p:cNvPicPr preferRelativeResize="0"/>
          <p:nvPr/>
        </p:nvPicPr>
        <p:blipFill rotWithShape="1">
          <a:blip r:embed="rId4">
            <a:alphaModFix/>
          </a:blip>
          <a:srcRect b="1765" l="0" r="0" t="1774"/>
          <a:stretch/>
        </p:blipFill>
        <p:spPr>
          <a:xfrm>
            <a:off x="429768" y="2379498"/>
            <a:ext cx="785566" cy="606900"/>
          </a:xfrm>
          <a:prstGeom prst="rect">
            <a:avLst/>
          </a:prstGeom>
          <a:noFill/>
          <a:ln>
            <a:noFill/>
          </a:ln>
        </p:spPr>
      </p:pic>
      <p:sp>
        <p:nvSpPr>
          <p:cNvPr id="3647" name="Google Shape;3647;p2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Cybersecurity and </a:t>
            </a:r>
            <a:r>
              <a:rPr i="1" lang="en">
                <a:solidFill>
                  <a:schemeClr val="dk1"/>
                </a:solidFill>
              </a:rPr>
              <a:t>Soft </a:t>
            </a:r>
            <a:r>
              <a:rPr lang="en">
                <a:solidFill>
                  <a:schemeClr val="dk1"/>
                </a:solidFill>
              </a:rPr>
              <a:t>Skills</a:t>
            </a:r>
            <a:endParaRPr/>
          </a:p>
        </p:txBody>
      </p:sp>
      <p:sp>
        <p:nvSpPr>
          <p:cNvPr id="3648" name="Google Shape;3648;p205"/>
          <p:cNvSpPr txBox="1"/>
          <p:nvPr>
            <p:ph idx="1" type="subTitle"/>
          </p:nvPr>
        </p:nvSpPr>
        <p:spPr>
          <a:xfrm>
            <a:off x="0" y="675975"/>
            <a:ext cx="8425200" cy="62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Cybersecurity often involves communicating highly technical information to a non-technical audience.</a:t>
            </a:r>
            <a:endParaRPr/>
          </a:p>
        </p:txBody>
      </p:sp>
      <p:sp>
        <p:nvSpPr>
          <p:cNvPr id="3649" name="Google Shape;3649;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50" name="Google Shape;3650;p205"/>
          <p:cNvSpPr txBox="1"/>
          <p:nvPr>
            <p:ph idx="1" type="subTitle"/>
          </p:nvPr>
        </p:nvSpPr>
        <p:spPr>
          <a:xfrm>
            <a:off x="0" y="3200725"/>
            <a:ext cx="9385500" cy="62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Therefore, in the next activity, we will work in groups of 3-4 to develop a brief presentation of a threat, vulnerability, or exploit.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will get started on these presentations today and then present them in the next class. </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4" name="Shape 3654"/>
        <p:cNvGrpSpPr/>
        <p:nvPr/>
      </p:nvGrpSpPr>
      <p:grpSpPr>
        <a:xfrm>
          <a:off x="0" y="0"/>
          <a:ext cx="0" cy="0"/>
          <a:chOff x="0" y="0"/>
          <a:chExt cx="0" cy="0"/>
        </a:xfrm>
      </p:grpSpPr>
      <p:sp>
        <p:nvSpPr>
          <p:cNvPr id="3655" name="Google Shape;3655;p2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40 Minutes</a:t>
            </a:r>
            <a:endParaRPr/>
          </a:p>
        </p:txBody>
      </p:sp>
      <p:sp>
        <p:nvSpPr>
          <p:cNvPr id="3656" name="Google Shape;3656;p206"/>
          <p:cNvSpPr txBox="1"/>
          <p:nvPr>
            <p:ph idx="2" type="title"/>
          </p:nvPr>
        </p:nvSpPr>
        <p:spPr>
          <a:xfrm>
            <a:off x="273900" y="1102175"/>
            <a:ext cx="8595300" cy="2704800"/>
          </a:xfrm>
          <a:prstGeom prst="rect">
            <a:avLst/>
          </a:prstGeom>
        </p:spPr>
        <p:txBody>
          <a:bodyPr anchorCtr="0" anchor="t" bIns="457200" lIns="25603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rPr>
              <a:t>: </a:t>
            </a:r>
            <a:r>
              <a:rPr lang="en">
                <a:solidFill>
                  <a:schemeClr val="dk1"/>
                </a:solidFill>
                <a:latin typeface="Roboto Light"/>
                <a:ea typeface="Roboto Light"/>
                <a:cs typeface="Roboto Light"/>
                <a:sym typeface="Roboto Light"/>
              </a:rPr>
              <a:t>Threat Research</a:t>
            </a:r>
            <a:endParaRPr>
              <a:solidFill>
                <a:schemeClr val="dk1"/>
              </a:solidFill>
              <a:latin typeface="Roboto Light"/>
              <a:ea typeface="Roboto Light"/>
              <a:cs typeface="Roboto Light"/>
              <a:sym typeface="Roboto Light"/>
            </a:endParaRPr>
          </a:p>
          <a:p>
            <a:pPr indent="0" lvl="0" marL="0" rtl="0" algn="l">
              <a:lnSpc>
                <a:spcPct val="114000"/>
              </a:lnSpc>
              <a:spcBef>
                <a:spcPts val="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In this activity, you will form groups of 3 or 4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to research an assigned vulnerability, exploit,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or threat actor.</a:t>
            </a:r>
            <a:endParaRPr sz="2000">
              <a:solidFill>
                <a:schemeClr val="dk1"/>
              </a:solidFill>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000">
                <a:solidFill>
                  <a:schemeClr val="dk1"/>
                </a:solidFill>
                <a:latin typeface="Roboto Light"/>
                <a:ea typeface="Roboto Light"/>
                <a:cs typeface="Roboto Light"/>
                <a:sym typeface="Roboto Light"/>
              </a:rPr>
              <a:t>(Instructions sent via Slack.)</a:t>
            </a:r>
            <a:endParaRPr/>
          </a:p>
        </p:txBody>
      </p:sp>
      <p:sp>
        <p:nvSpPr>
          <p:cNvPr id="3657" name="Google Shape;3657;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1" name="Shape 3661"/>
        <p:cNvGrpSpPr/>
        <p:nvPr/>
      </p:nvGrpSpPr>
      <p:grpSpPr>
        <a:xfrm>
          <a:off x="0" y="0"/>
          <a:ext cx="0" cy="0"/>
          <a:chOff x="0" y="0"/>
          <a:chExt cx="0" cy="0"/>
        </a:xfrm>
      </p:grpSpPr>
      <p:sp>
        <p:nvSpPr>
          <p:cNvPr id="3662" name="Google Shape;3662;p2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a:t>
            </a:r>
            <a:r>
              <a:rPr lang="en"/>
              <a:t>: </a:t>
            </a:r>
            <a:r>
              <a:rPr lang="en">
                <a:solidFill>
                  <a:schemeClr val="dk1"/>
                </a:solidFill>
                <a:latin typeface="Roboto Light"/>
                <a:ea typeface="Roboto Light"/>
                <a:cs typeface="Roboto Light"/>
                <a:sym typeface="Roboto Light"/>
              </a:rPr>
              <a:t>Threat</a:t>
            </a:r>
            <a:r>
              <a:rPr lang="en">
                <a:solidFill>
                  <a:schemeClr val="dk1"/>
                </a:solidFill>
                <a:latin typeface="Roboto Light"/>
                <a:ea typeface="Roboto Light"/>
                <a:cs typeface="Roboto Light"/>
                <a:sym typeface="Roboto Light"/>
              </a:rPr>
              <a:t> Research</a:t>
            </a:r>
            <a:r>
              <a:rPr lang="en"/>
              <a:t> </a:t>
            </a:r>
            <a:endParaRPr/>
          </a:p>
        </p:txBody>
      </p:sp>
      <p:sp>
        <p:nvSpPr>
          <p:cNvPr id="3663" name="Google Shape;3663;p2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Instructions: </a:t>
            </a:r>
            <a:endParaRPr b="1"/>
          </a:p>
        </p:txBody>
      </p:sp>
      <p:sp>
        <p:nvSpPr>
          <p:cNvPr id="3664" name="Google Shape;3664;p207"/>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a:solidFill>
                  <a:srgbClr val="24292E"/>
                </a:solidFill>
              </a:rPr>
              <a:t>Form groups of three or four. You will be assigned a vulnerability, exploit, or threat actor. </a:t>
            </a:r>
            <a:endParaRPr>
              <a:solidFill>
                <a:srgbClr val="24292E"/>
              </a:solidFill>
            </a:endParaRPr>
          </a:p>
          <a:p>
            <a:pPr indent="0" lvl="0" marL="0" rtl="0" algn="l">
              <a:lnSpc>
                <a:spcPct val="100000"/>
              </a:lnSpc>
              <a:spcBef>
                <a:spcPts val="800"/>
              </a:spcBef>
              <a:spcAft>
                <a:spcPts val="0"/>
              </a:spcAft>
              <a:buNone/>
            </a:pPr>
            <a:r>
              <a:rPr b="1" lang="en">
                <a:solidFill>
                  <a:srgbClr val="24292E"/>
                </a:solidFill>
              </a:rPr>
              <a:t>Your task is to:</a:t>
            </a:r>
            <a:r>
              <a:rPr lang="en">
                <a:solidFill>
                  <a:srgbClr val="24292E"/>
                </a:solidFill>
              </a:rPr>
              <a:t> Prepare a 5-10 minute presentation that provides an overview of the topic. Focus on answering the following question: </a:t>
            </a:r>
            <a:endParaRPr>
              <a:solidFill>
                <a:srgbClr val="24292E"/>
              </a:solidFill>
            </a:endParaRPr>
          </a:p>
          <a:p>
            <a:pPr indent="-180340" lvl="0" marL="320040" rtl="0" algn="l">
              <a:lnSpc>
                <a:spcPct val="100000"/>
              </a:lnSpc>
              <a:spcBef>
                <a:spcPts val="800"/>
              </a:spcBef>
              <a:spcAft>
                <a:spcPts val="0"/>
              </a:spcAft>
              <a:buClr>
                <a:srgbClr val="24292E"/>
              </a:buClr>
              <a:buSzPts val="1400"/>
              <a:buFont typeface="Roboto"/>
              <a:buChar char="●"/>
            </a:pPr>
            <a:r>
              <a:rPr lang="en">
                <a:solidFill>
                  <a:srgbClr val="24292E"/>
                </a:solidFill>
              </a:rPr>
              <a:t>What is or was the exploit, vulnerability, or threat actor?</a:t>
            </a:r>
            <a:endParaRPr>
              <a:solidFill>
                <a:srgbClr val="24292E"/>
              </a:solidFill>
            </a:endParaRPr>
          </a:p>
          <a:p>
            <a:pPr indent="-180340" lvl="0" marL="320040" rtl="0" algn="l">
              <a:lnSpc>
                <a:spcPct val="100000"/>
              </a:lnSpc>
              <a:spcBef>
                <a:spcPts val="400"/>
              </a:spcBef>
              <a:spcAft>
                <a:spcPts val="0"/>
              </a:spcAft>
              <a:buClr>
                <a:srgbClr val="24292E"/>
              </a:buClr>
              <a:buSzPts val="1400"/>
              <a:buFont typeface="Roboto"/>
              <a:buChar char="●"/>
            </a:pPr>
            <a:r>
              <a:rPr lang="en">
                <a:solidFill>
                  <a:srgbClr val="24292E"/>
                </a:solidFill>
              </a:rPr>
              <a:t>What damage has it done?</a:t>
            </a:r>
            <a:endParaRPr>
              <a:solidFill>
                <a:srgbClr val="24292E"/>
              </a:solidFill>
            </a:endParaRPr>
          </a:p>
          <a:p>
            <a:pPr indent="-180340" lvl="0" marL="320040" rtl="0" algn="l">
              <a:lnSpc>
                <a:spcPct val="100000"/>
              </a:lnSpc>
              <a:spcBef>
                <a:spcPts val="400"/>
              </a:spcBef>
              <a:spcAft>
                <a:spcPts val="0"/>
              </a:spcAft>
              <a:buClr>
                <a:srgbClr val="24292E"/>
              </a:buClr>
              <a:buSzPts val="1400"/>
              <a:buFont typeface="Roboto"/>
              <a:buChar char="●"/>
            </a:pPr>
            <a:r>
              <a:rPr lang="en">
                <a:solidFill>
                  <a:srgbClr val="24292E"/>
                </a:solidFill>
              </a:rPr>
              <a:t>What steps have or can be taken to mitigate the damage?</a:t>
            </a:r>
            <a:endParaRPr>
              <a:solidFill>
                <a:srgbClr val="24292E"/>
              </a:solidFill>
            </a:endParaRPr>
          </a:p>
          <a:p>
            <a:pPr indent="0" lvl="0" marL="0" rtl="0" algn="l">
              <a:lnSpc>
                <a:spcPct val="100000"/>
              </a:lnSpc>
              <a:spcBef>
                <a:spcPts val="800"/>
              </a:spcBef>
              <a:spcAft>
                <a:spcPts val="0"/>
              </a:spcAft>
              <a:buNone/>
            </a:pPr>
            <a:r>
              <a:rPr b="1" lang="en">
                <a:solidFill>
                  <a:srgbClr val="24292E"/>
                </a:solidFill>
              </a:rPr>
              <a:t>Notes:</a:t>
            </a:r>
            <a:endParaRPr b="1">
              <a:solidFill>
                <a:srgbClr val="24292E"/>
              </a:solidFill>
            </a:endParaRPr>
          </a:p>
          <a:p>
            <a:pPr indent="-180340" lvl="0" marL="320040" rtl="0" algn="l">
              <a:lnSpc>
                <a:spcPct val="100000"/>
              </a:lnSpc>
              <a:spcBef>
                <a:spcPts val="400"/>
              </a:spcBef>
              <a:spcAft>
                <a:spcPts val="0"/>
              </a:spcAft>
              <a:buClr>
                <a:srgbClr val="24292E"/>
              </a:buClr>
              <a:buSzPts val="1400"/>
              <a:buFont typeface="Roboto"/>
              <a:buChar char="●"/>
            </a:pPr>
            <a:r>
              <a:rPr lang="en">
                <a:solidFill>
                  <a:srgbClr val="24292E"/>
                </a:solidFill>
              </a:rPr>
              <a:t>While you may be new to the field challenge yourself to “become the expert.” A huge part of being a security professional is getting up to speed quickly on technical situations using research.</a:t>
            </a:r>
            <a:endParaRPr>
              <a:solidFill>
                <a:srgbClr val="24292E"/>
              </a:solidFill>
            </a:endParaRPr>
          </a:p>
          <a:p>
            <a:pPr indent="-180340" lvl="0" marL="320040" rtl="0" algn="l">
              <a:lnSpc>
                <a:spcPct val="100000"/>
              </a:lnSpc>
              <a:spcBef>
                <a:spcPts val="800"/>
              </a:spcBef>
              <a:spcAft>
                <a:spcPts val="800"/>
              </a:spcAft>
              <a:buClr>
                <a:srgbClr val="24292E"/>
              </a:buClr>
              <a:buSzPts val="1400"/>
              <a:buFont typeface="Roboto"/>
              <a:buChar char="●"/>
            </a:pPr>
            <a:r>
              <a:rPr lang="en">
                <a:solidFill>
                  <a:srgbClr val="24292E"/>
                </a:solidFill>
              </a:rPr>
              <a:t>For those uncomfortable about the idea of presenting, challenge yourself to treat this as a safe place. Becoming a confident speaker is an important part of being a cybersecurity consultant that people can trust.</a:t>
            </a:r>
            <a:endParaRPr>
              <a:solidFill>
                <a:srgbClr val="24292E"/>
              </a:solidFill>
            </a:endParaRPr>
          </a:p>
        </p:txBody>
      </p:sp>
      <p:sp>
        <p:nvSpPr>
          <p:cNvPr id="3665" name="Google Shape;3665;p20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40 Minutes</a:t>
            </a:r>
            <a:endParaRPr/>
          </a:p>
        </p:txBody>
      </p:sp>
      <p:sp>
        <p:nvSpPr>
          <p:cNvPr id="3666" name="Google Shape;3666;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0" name="Shape 3670"/>
        <p:cNvGrpSpPr/>
        <p:nvPr/>
      </p:nvGrpSpPr>
      <p:grpSpPr>
        <a:xfrm>
          <a:off x="0" y="0"/>
          <a:ext cx="0" cy="0"/>
          <a:chOff x="0" y="0"/>
          <a:chExt cx="0" cy="0"/>
        </a:xfrm>
      </p:grpSpPr>
      <p:sp>
        <p:nvSpPr>
          <p:cNvPr id="3671" name="Google Shape;3671;p2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a:solidFill>
                  <a:schemeClr val="dk1"/>
                </a:solidFill>
                <a:latin typeface="Roboto Light"/>
                <a:ea typeface="Roboto Light"/>
                <a:cs typeface="Roboto Light"/>
                <a:sym typeface="Roboto Light"/>
              </a:rPr>
              <a:t>Threat Research</a:t>
            </a:r>
            <a:r>
              <a:rPr lang="en"/>
              <a:t> </a:t>
            </a:r>
            <a:endParaRPr/>
          </a:p>
        </p:txBody>
      </p:sp>
      <p:sp>
        <p:nvSpPr>
          <p:cNvPr id="3672" name="Google Shape;3672;p2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Instructions: </a:t>
            </a:r>
            <a:endParaRPr b="1"/>
          </a:p>
        </p:txBody>
      </p:sp>
      <p:sp>
        <p:nvSpPr>
          <p:cNvPr id="3673" name="Google Shape;3673;p208"/>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317500" lvl="0" marL="457200" rtl="0" algn="l">
              <a:lnSpc>
                <a:spcPct val="100000"/>
              </a:lnSpc>
              <a:spcBef>
                <a:spcPts val="0"/>
              </a:spcBef>
              <a:spcAft>
                <a:spcPts val="0"/>
              </a:spcAft>
              <a:buClr>
                <a:srgbClr val="24292E"/>
              </a:buClr>
              <a:buSzPts val="1400"/>
              <a:buChar char="●"/>
            </a:pPr>
            <a:r>
              <a:rPr lang="en">
                <a:solidFill>
                  <a:srgbClr val="24292E"/>
                </a:solidFill>
              </a:rPr>
              <a:t>You will continue working outside of class and create a slide presentation. </a:t>
            </a:r>
            <a:br>
              <a:rPr lang="en">
                <a:solidFill>
                  <a:srgbClr val="24292E"/>
                </a:solidFill>
              </a:rPr>
            </a:br>
            <a:endParaRPr>
              <a:solidFill>
                <a:srgbClr val="24292E"/>
              </a:solidFill>
            </a:endParaRPr>
          </a:p>
          <a:p>
            <a:pPr indent="-317500" lvl="0" marL="457200" rtl="0" algn="l">
              <a:lnSpc>
                <a:spcPct val="100000"/>
              </a:lnSpc>
              <a:spcBef>
                <a:spcPts val="0"/>
              </a:spcBef>
              <a:spcAft>
                <a:spcPts val="0"/>
              </a:spcAft>
              <a:buClr>
                <a:srgbClr val="24292E"/>
              </a:buClr>
              <a:buSzPts val="1400"/>
              <a:buChar char="●"/>
            </a:pPr>
            <a:r>
              <a:rPr b="1" lang="en">
                <a:solidFill>
                  <a:srgbClr val="24292E"/>
                </a:solidFill>
              </a:rPr>
              <a:t>Presentations will be given in the next class. </a:t>
            </a:r>
            <a:endParaRPr b="1">
              <a:solidFill>
                <a:srgbClr val="24292E"/>
              </a:solidFill>
            </a:endParaRPr>
          </a:p>
          <a:p>
            <a:pPr indent="0" lvl="0" marL="0" rtl="0" algn="l">
              <a:lnSpc>
                <a:spcPct val="100000"/>
              </a:lnSpc>
              <a:spcBef>
                <a:spcPts val="800"/>
              </a:spcBef>
              <a:spcAft>
                <a:spcPts val="0"/>
              </a:spcAft>
              <a:buNone/>
            </a:pPr>
            <a:r>
              <a:t/>
            </a:r>
            <a:endParaRPr b="1">
              <a:solidFill>
                <a:srgbClr val="24292E"/>
              </a:solidFill>
            </a:endParaRPr>
          </a:p>
          <a:p>
            <a:pPr indent="0" lvl="0" marL="0" rtl="0" algn="l">
              <a:lnSpc>
                <a:spcPct val="100000"/>
              </a:lnSpc>
              <a:spcBef>
                <a:spcPts val="800"/>
              </a:spcBef>
              <a:spcAft>
                <a:spcPts val="800"/>
              </a:spcAft>
              <a:buNone/>
            </a:pPr>
            <a:r>
              <a:rPr b="1" lang="en">
                <a:solidFill>
                  <a:srgbClr val="24292E"/>
                </a:solidFill>
              </a:rPr>
              <a:t>This is an opportunity to gain valuable research skills, security exposure, and hone your </a:t>
            </a:r>
            <a:r>
              <a:rPr b="1" lang="en">
                <a:solidFill>
                  <a:srgbClr val="24292E"/>
                </a:solidFill>
              </a:rPr>
              <a:t>communication</a:t>
            </a:r>
            <a:r>
              <a:rPr b="1" lang="en">
                <a:solidFill>
                  <a:srgbClr val="24292E"/>
                </a:solidFill>
              </a:rPr>
              <a:t> skills. </a:t>
            </a:r>
            <a:endParaRPr b="1">
              <a:solidFill>
                <a:srgbClr val="24292E"/>
              </a:solidFill>
            </a:endParaRPr>
          </a:p>
        </p:txBody>
      </p:sp>
      <p:sp>
        <p:nvSpPr>
          <p:cNvPr id="3674" name="Google Shape;3674;p20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40 Minutes</a:t>
            </a:r>
            <a:endParaRPr/>
          </a:p>
        </p:txBody>
      </p:sp>
      <p:sp>
        <p:nvSpPr>
          <p:cNvPr id="3675" name="Google Shape;3675;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9" name="Shape 3679"/>
        <p:cNvGrpSpPr/>
        <p:nvPr/>
      </p:nvGrpSpPr>
      <p:grpSpPr>
        <a:xfrm>
          <a:off x="0" y="0"/>
          <a:ext cx="0" cy="0"/>
          <a:chOff x="0" y="0"/>
          <a:chExt cx="0" cy="0"/>
        </a:xfrm>
      </p:grpSpPr>
      <p:pic>
        <p:nvPicPr>
          <p:cNvPr id="3680" name="Google Shape;3680;p209"/>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3681" name="Google Shape;3681;p209"/>
          <p:cNvSpPr txBox="1"/>
          <p:nvPr>
            <p:ph idx="3" type="body"/>
          </p:nvPr>
        </p:nvSpPr>
        <p:spPr>
          <a:xfrm>
            <a:off x="0" y="784675"/>
            <a:ext cx="9144000" cy="1116600"/>
          </a:xfrm>
          <a:prstGeom prst="rect">
            <a:avLst/>
          </a:prstGeom>
        </p:spPr>
        <p:txBody>
          <a:bodyPr anchorCtr="0" anchor="t" bIns="914400" lIns="457200" spcFirstLastPara="1" rIns="457200" wrap="square" tIns="0">
            <a:noAutofit/>
          </a:bodyPr>
          <a:lstStyle/>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is this threat? (or What </a:t>
            </a:r>
            <a:r>
              <a:rPr i="1" lang="en" sz="2000">
                <a:solidFill>
                  <a:srgbClr val="FFFFFF"/>
                </a:solidFill>
              </a:rPr>
              <a:t>was </a:t>
            </a:r>
            <a:r>
              <a:rPr lang="en" sz="2000">
                <a:solidFill>
                  <a:srgbClr val="FFFFFF"/>
                </a:solidFill>
              </a:rPr>
              <a:t>it?)</a:t>
            </a:r>
            <a:endParaRPr sz="2000">
              <a:solidFill>
                <a:srgbClr val="FFFFFF"/>
              </a:solidFill>
            </a:endParaRPr>
          </a:p>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damage has it done?</a:t>
            </a:r>
            <a:endParaRPr sz="2000">
              <a:solidFill>
                <a:srgbClr val="FFFFFF"/>
              </a:solidFill>
            </a:endParaRPr>
          </a:p>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steps can or have been taken to mitigate?</a:t>
            </a:r>
            <a:endParaRPr sz="2000">
              <a:solidFill>
                <a:srgbClr val="FFFFFF"/>
              </a:solidFill>
            </a:endParaRPr>
          </a:p>
        </p:txBody>
      </p:sp>
      <p:graphicFrame>
        <p:nvGraphicFramePr>
          <p:cNvPr id="3682" name="Google Shape;3682;p209"/>
          <p:cNvGraphicFramePr/>
          <p:nvPr/>
        </p:nvGraphicFramePr>
        <p:xfrm>
          <a:off x="952500" y="2099125"/>
          <a:ext cx="3000000" cy="3000000"/>
        </p:xfrm>
        <a:graphic>
          <a:graphicData uri="http://schemas.openxmlformats.org/drawingml/2006/table">
            <a:tbl>
              <a:tblPr>
                <a:noFill/>
                <a:tableStyleId>{1C65E60A-ABD9-4068-8AFC-D62036BB02A5}</a:tableStyleId>
              </a:tblPr>
              <a:tblGrid>
                <a:gridCol w="1447800"/>
                <a:gridCol w="1447800"/>
                <a:gridCol w="1447800"/>
                <a:gridCol w="1447800"/>
                <a:gridCol w="1447800"/>
              </a:tblGrid>
              <a:tr h="623275">
                <a:tc>
                  <a:txBody>
                    <a:bodyPr/>
                    <a:lstStyle/>
                    <a:p>
                      <a:pPr indent="0" lvl="0" marL="0" rtl="0" algn="ctr">
                        <a:spcBef>
                          <a:spcPts val="0"/>
                        </a:spcBef>
                        <a:spcAft>
                          <a:spcPts val="0"/>
                        </a:spcAft>
                        <a:buNone/>
                      </a:pPr>
                      <a:r>
                        <a:rPr b="1" lang="en">
                          <a:latin typeface="Roboto"/>
                          <a:ea typeface="Roboto"/>
                          <a:cs typeface="Roboto"/>
                          <a:sym typeface="Roboto"/>
                        </a:rPr>
                        <a:t>Emotet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Zealot Campaign</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Digmine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Triton</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BadRabbit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r h="623275">
                <a:tc>
                  <a:txBody>
                    <a:bodyPr/>
                    <a:lstStyle/>
                    <a:p>
                      <a:pPr indent="0" lvl="0" marL="0" rtl="0" algn="ctr">
                        <a:spcBef>
                          <a:spcPts val="0"/>
                        </a:spcBef>
                        <a:spcAft>
                          <a:spcPts val="0"/>
                        </a:spcAft>
                        <a:buNone/>
                      </a:pPr>
                      <a:r>
                        <a:rPr b="1" lang="en">
                          <a:latin typeface="Roboto"/>
                          <a:ea typeface="Roboto"/>
                          <a:cs typeface="Roboto"/>
                          <a:sym typeface="Roboto"/>
                        </a:rPr>
                        <a:t>Disakil</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Finfisher</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Thrip</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Orangeworm</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Ploutus ATM Malware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r h="623275">
                <a:tc>
                  <a:txBody>
                    <a:bodyPr/>
                    <a:lstStyle/>
                    <a:p>
                      <a:pPr indent="0" lvl="0" marL="0" rtl="0" algn="ctr">
                        <a:spcBef>
                          <a:spcPts val="0"/>
                        </a:spcBef>
                        <a:spcAft>
                          <a:spcPts val="0"/>
                        </a:spcAft>
                        <a:buNone/>
                      </a:pPr>
                      <a:r>
                        <a:rPr b="1" lang="en">
                          <a:latin typeface="Roboto"/>
                          <a:ea typeface="Roboto"/>
                          <a:cs typeface="Roboto"/>
                          <a:sym typeface="Roboto"/>
                        </a:rPr>
                        <a:t>Gh0st RAT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Trickbot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Necurs</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BlankSlate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CVE-20170199</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bl>
          </a:graphicData>
        </a:graphic>
      </p:graphicFrame>
      <p:sp>
        <p:nvSpPr>
          <p:cNvPr id="3683" name="Google Shape;3683;p209"/>
          <p:cNvSpPr txBox="1"/>
          <p:nvPr/>
        </p:nvSpPr>
        <p:spPr>
          <a:xfrm>
            <a:off x="1214375" y="4189975"/>
            <a:ext cx="65487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Vulnerability, Exploits, and Threat Actors</a:t>
            </a:r>
            <a:endParaRPr b="1" sz="1800">
              <a:latin typeface="Roboto"/>
              <a:ea typeface="Roboto"/>
              <a:cs typeface="Roboto"/>
              <a:sym typeface="Roboto"/>
            </a:endParaRPr>
          </a:p>
        </p:txBody>
      </p:sp>
      <p:sp>
        <p:nvSpPr>
          <p:cNvPr id="3684" name="Google Shape;3684;p2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Threat Research Presentations</a:t>
            </a:r>
            <a:endParaRPr>
              <a:solidFill>
                <a:srgbClr val="FFFFFF"/>
              </a:solidFill>
              <a:latin typeface="Roboto Light"/>
              <a:ea typeface="Roboto Light"/>
              <a:cs typeface="Roboto Light"/>
              <a:sym typeface="Roboto Light"/>
            </a:endParaRPr>
          </a:p>
        </p:txBody>
      </p:sp>
      <p:cxnSp>
        <p:nvCxnSpPr>
          <p:cNvPr id="3685" name="Google Shape;3685;p209"/>
          <p:cNvCxnSpPr/>
          <p:nvPr/>
        </p:nvCxnSpPr>
        <p:spPr>
          <a:xfrm>
            <a:off x="309175" y="585225"/>
            <a:ext cx="5809800" cy="0"/>
          </a:xfrm>
          <a:prstGeom prst="straightConnector1">
            <a:avLst/>
          </a:prstGeom>
          <a:noFill/>
          <a:ln cap="flat" cmpd="sng" w="9525">
            <a:solidFill>
              <a:srgbClr val="FFFFFF"/>
            </a:solidFill>
            <a:prstDash val="solid"/>
            <a:round/>
            <a:headEnd len="med" w="med" type="none"/>
            <a:tailEnd len="med" w="med" type="none"/>
          </a:ln>
        </p:spPr>
      </p:cxnSp>
      <p:sp>
        <p:nvSpPr>
          <p:cNvPr id="3686" name="Google Shape;3686;p20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0" name="Shape 3690"/>
        <p:cNvGrpSpPr/>
        <p:nvPr/>
      </p:nvGrpSpPr>
      <p:grpSpPr>
        <a:xfrm>
          <a:off x="0" y="0"/>
          <a:ext cx="0" cy="0"/>
          <a:chOff x="0" y="0"/>
          <a:chExt cx="0" cy="0"/>
        </a:xfrm>
      </p:grpSpPr>
      <p:sp>
        <p:nvSpPr>
          <p:cNvPr id="3691" name="Google Shape;3691;p210"/>
          <p:cNvSpPr txBox="1"/>
          <p:nvPr/>
        </p:nvSpPr>
        <p:spPr>
          <a:xfrm>
            <a:off x="0" y="3634750"/>
            <a:ext cx="9144000" cy="96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Roboto Medium"/>
                <a:ea typeface="Roboto Medium"/>
                <a:cs typeface="Roboto Medium"/>
                <a:sym typeface="Roboto Medium"/>
              </a:rPr>
              <a:t>Activity</a:t>
            </a:r>
            <a:r>
              <a:rPr lang="en" sz="2400">
                <a:solidFill>
                  <a:schemeClr val="dk1"/>
                </a:solidFill>
                <a:latin typeface="Roboto"/>
                <a:ea typeface="Roboto"/>
                <a:cs typeface="Roboto"/>
                <a:sym typeface="Roboto"/>
              </a:rPr>
              <a:t>: </a:t>
            </a:r>
            <a:r>
              <a:rPr lang="en" sz="2400">
                <a:solidFill>
                  <a:schemeClr val="dk1"/>
                </a:solidFill>
                <a:latin typeface="Roboto Light"/>
                <a:ea typeface="Roboto Light"/>
                <a:cs typeface="Roboto Light"/>
                <a:sym typeface="Roboto Light"/>
              </a:rPr>
              <a:t>Threat Research</a:t>
            </a:r>
            <a:endParaRPr/>
          </a:p>
        </p:txBody>
      </p:sp>
      <p:sp>
        <p:nvSpPr>
          <p:cNvPr id="3692" name="Google Shape;3692;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96" name="Shape 3696"/>
        <p:cNvGrpSpPr/>
        <p:nvPr/>
      </p:nvGrpSpPr>
      <p:grpSpPr>
        <a:xfrm>
          <a:off x="0" y="0"/>
          <a:ext cx="0" cy="0"/>
          <a:chOff x="0" y="0"/>
          <a:chExt cx="0" cy="0"/>
        </a:xfrm>
      </p:grpSpPr>
      <p:pic>
        <p:nvPicPr>
          <p:cNvPr descr="15 minute timer with alarm.&#10;&#10;15 minuten timer met alarm" id="3697" name="Google Shape;3697;p211" title="15 Minute Countdown Timer with Alarm">
            <a:hlinkClick r:id="rId3"/>
          </p:cNvPr>
          <p:cNvPicPr preferRelativeResize="0"/>
          <p:nvPr/>
        </p:nvPicPr>
        <p:blipFill>
          <a:blip r:embed="rId4">
            <a:alphaModFix/>
          </a:blip>
          <a:stretch>
            <a:fillRect/>
          </a:stretch>
        </p:blipFill>
        <p:spPr>
          <a:xfrm>
            <a:off x="184175" y="3198375"/>
            <a:ext cx="2345100" cy="1758825"/>
          </a:xfrm>
          <a:prstGeom prst="rect">
            <a:avLst/>
          </a:prstGeom>
          <a:noFill/>
          <a:ln>
            <a:noFill/>
          </a:ln>
        </p:spPr>
      </p:pic>
      <p:sp>
        <p:nvSpPr>
          <p:cNvPr id="3698" name="Google Shape;3698;p21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000000"/>
                </a:solidFill>
              </a:rPr>
              <a:t>‹#›</a:t>
            </a:fld>
            <a:endParaRPr sz="60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2" name="Shape 3702"/>
        <p:cNvGrpSpPr/>
        <p:nvPr/>
      </p:nvGrpSpPr>
      <p:grpSpPr>
        <a:xfrm>
          <a:off x="0" y="0"/>
          <a:ext cx="0" cy="0"/>
          <a:chOff x="0" y="0"/>
          <a:chExt cx="0" cy="0"/>
        </a:xfrm>
      </p:grpSpPr>
      <p:sp>
        <p:nvSpPr>
          <p:cNvPr id="3703" name="Google Shape;3703;p21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Cybersecurity Domains</a:t>
            </a:r>
            <a:endParaRPr/>
          </a:p>
        </p:txBody>
      </p:sp>
      <p:sp>
        <p:nvSpPr>
          <p:cNvPr id="3704" name="Google Shape;3704;p21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8" name="Shape 3708"/>
        <p:cNvGrpSpPr/>
        <p:nvPr/>
      </p:nvGrpSpPr>
      <p:grpSpPr>
        <a:xfrm>
          <a:off x="0" y="0"/>
          <a:ext cx="0" cy="0"/>
          <a:chOff x="0" y="0"/>
          <a:chExt cx="0" cy="0"/>
        </a:xfrm>
      </p:grpSpPr>
      <p:sp>
        <p:nvSpPr>
          <p:cNvPr id="3709" name="Google Shape;3709;p213"/>
          <p:cNvSpPr/>
          <p:nvPr/>
        </p:nvSpPr>
        <p:spPr>
          <a:xfrm rot="-5400000">
            <a:off x="1999275" y="-2007300"/>
            <a:ext cx="5152200" cy="9166800"/>
          </a:xfrm>
          <a:prstGeom prst="rect">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711" name="Google Shape;3711;p213"/>
          <p:cNvSpPr txBox="1"/>
          <p:nvPr>
            <p:ph type="title"/>
          </p:nvPr>
        </p:nvSpPr>
        <p:spPr>
          <a:xfrm>
            <a:off x="945825" y="575125"/>
            <a:ext cx="7521000" cy="3325200"/>
          </a:xfrm>
          <a:prstGeom prst="rect">
            <a:avLst/>
          </a:prstGeom>
        </p:spPr>
        <p:txBody>
          <a:bodyPr anchorCtr="0" anchor="t" bIns="91425" lIns="457200" spcFirstLastPara="1" rIns="274300" wrap="square" tIns="182875">
            <a:noAutofit/>
          </a:bodyPr>
          <a:lstStyle/>
          <a:p>
            <a:pPr indent="0" lvl="0" marL="0" rtl="0" algn="l">
              <a:lnSpc>
                <a:spcPct val="100000"/>
              </a:lnSpc>
              <a:spcBef>
                <a:spcPts val="0"/>
              </a:spcBef>
              <a:spcAft>
                <a:spcPts val="0"/>
              </a:spcAft>
              <a:buNone/>
            </a:pPr>
            <a:r>
              <a:rPr lang="en" sz="1800">
                <a:solidFill>
                  <a:srgbClr val="FFFFFF"/>
                </a:solidFill>
                <a:latin typeface="Roboto"/>
                <a:ea typeface="Roboto"/>
                <a:cs typeface="Roboto"/>
                <a:sym typeface="Roboto"/>
              </a:rPr>
              <a:t>Providing advice on </a:t>
            </a:r>
            <a:r>
              <a:rPr b="1" i="1" lang="en" sz="1800">
                <a:solidFill>
                  <a:srgbClr val="FFFFFF"/>
                </a:solidFill>
                <a:latin typeface="Roboto"/>
                <a:ea typeface="Roboto"/>
                <a:cs typeface="Roboto"/>
                <a:sym typeface="Roboto"/>
              </a:rPr>
              <a:t>getting started </a:t>
            </a:r>
            <a:br>
              <a:rPr b="1" i="1" lang="en" sz="1800">
                <a:solidFill>
                  <a:srgbClr val="FFFFFF"/>
                </a:solidFill>
                <a:latin typeface="Roboto"/>
                <a:ea typeface="Roboto"/>
                <a:cs typeface="Roboto"/>
                <a:sym typeface="Roboto"/>
              </a:rPr>
            </a:br>
            <a:r>
              <a:rPr b="1" i="1" lang="en" sz="1800">
                <a:solidFill>
                  <a:srgbClr val="FFFFFF"/>
                </a:solidFill>
                <a:latin typeface="Roboto"/>
                <a:ea typeface="Roboto"/>
                <a:cs typeface="Roboto"/>
                <a:sym typeface="Roboto"/>
              </a:rPr>
              <a:t>in digital security</a:t>
            </a:r>
            <a:r>
              <a:rPr lang="en" sz="1800">
                <a:solidFill>
                  <a:srgbClr val="FFFFFF"/>
                </a:solidFill>
                <a:latin typeface="Roboto"/>
                <a:ea typeface="Roboto"/>
                <a:cs typeface="Roboto"/>
                <a:sym typeface="Roboto"/>
              </a:rPr>
              <a:t> is similar to providing advice on</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i="1" lang="en" sz="1800">
                <a:solidFill>
                  <a:srgbClr val="FFFFFF"/>
                </a:solidFill>
                <a:latin typeface="Roboto"/>
                <a:ea typeface="Roboto"/>
                <a:cs typeface="Roboto"/>
                <a:sym typeface="Roboto"/>
              </a:rPr>
              <a:t>getting started in medicine</a:t>
            </a:r>
            <a:r>
              <a:rPr lang="en" sz="1800">
                <a:solidFill>
                  <a:srgbClr val="FFFFFF"/>
                </a:solidFill>
                <a:latin typeface="Roboto"/>
                <a:ea typeface="Roboto"/>
                <a:cs typeface="Roboto"/>
                <a:sym typeface="Roboto"/>
              </a:rPr>
              <a:t>. </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rgbClr val="FFFFFF"/>
                </a:solidFill>
                <a:latin typeface="Roboto"/>
                <a:ea typeface="Roboto"/>
                <a:cs typeface="Roboto"/>
                <a:sym typeface="Roboto"/>
              </a:rPr>
              <a:t>If you ask a neurosurgeon, he or she may propose some sort of experiment with dead frog legs and batteries. If you ask a dermatologist, you might get advice on protection from the sun whenever you go outside. Asking a “security person” will likewise result in many different responses, depending on the individual’s background and tastes.</a:t>
            </a:r>
            <a:endParaRPr sz="1800">
              <a:solidFill>
                <a:srgbClr val="FFFFFF"/>
              </a:solidFill>
              <a:latin typeface="Roboto"/>
              <a:ea typeface="Roboto"/>
              <a:cs typeface="Roboto"/>
              <a:sym typeface="Roboto"/>
            </a:endParaRPr>
          </a:p>
        </p:txBody>
      </p:sp>
      <p:sp>
        <p:nvSpPr>
          <p:cNvPr id="3712" name="Google Shape;3712;p213"/>
          <p:cNvSpPr txBox="1"/>
          <p:nvPr/>
        </p:nvSpPr>
        <p:spPr>
          <a:xfrm>
            <a:off x="3973675" y="3814850"/>
            <a:ext cx="4557900" cy="53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FFFFFF"/>
                </a:solidFill>
                <a:latin typeface="Roboto"/>
                <a:ea typeface="Roboto"/>
                <a:cs typeface="Roboto"/>
                <a:sym typeface="Roboto"/>
              </a:rPr>
              <a:t>—</a:t>
            </a:r>
            <a:r>
              <a:rPr i="1" lang="en" sz="1800">
                <a:solidFill>
                  <a:srgbClr val="FFFFFF"/>
                </a:solidFill>
                <a:latin typeface="Roboto"/>
                <a:ea typeface="Roboto"/>
                <a:cs typeface="Roboto"/>
                <a:sym typeface="Roboto"/>
              </a:rPr>
              <a:t>Tao Security’s </a:t>
            </a:r>
            <a:r>
              <a:rPr b="1" i="1" lang="en" sz="1800">
                <a:solidFill>
                  <a:srgbClr val="FFFFFF"/>
                </a:solidFill>
                <a:latin typeface="Roboto"/>
                <a:ea typeface="Roboto"/>
                <a:cs typeface="Roboto"/>
                <a:sym typeface="Roboto"/>
              </a:rPr>
              <a:t>Richard Bejtlich</a:t>
            </a:r>
            <a:r>
              <a:rPr i="1" lang="en" sz="1800">
                <a:solidFill>
                  <a:srgbClr val="FFFFFF"/>
                </a:solidFill>
                <a:latin typeface="Roboto"/>
                <a:ea typeface="Roboto"/>
                <a:cs typeface="Roboto"/>
                <a:sym typeface="Roboto"/>
              </a:rPr>
              <a:t> </a:t>
            </a:r>
            <a:br>
              <a:rPr i="1" lang="en" sz="1800">
                <a:solidFill>
                  <a:srgbClr val="FFFFFF"/>
                </a:solidFill>
                <a:latin typeface="Roboto"/>
                <a:ea typeface="Roboto"/>
                <a:cs typeface="Roboto"/>
                <a:sym typeface="Roboto"/>
              </a:rPr>
            </a:br>
            <a:r>
              <a:rPr i="1" lang="en" sz="1800">
                <a:solidFill>
                  <a:srgbClr val="FFFFFF"/>
                </a:solidFill>
                <a:latin typeface="Roboto"/>
                <a:ea typeface="Roboto"/>
                <a:cs typeface="Roboto"/>
                <a:sym typeface="Roboto"/>
              </a:rPr>
              <a:t>   on entering the cybersecurity field</a:t>
            </a:r>
            <a:endParaRPr i="1"/>
          </a:p>
        </p:txBody>
      </p:sp>
      <p:grpSp>
        <p:nvGrpSpPr>
          <p:cNvPr id="3713" name="Google Shape;3713;p213"/>
          <p:cNvGrpSpPr/>
          <p:nvPr/>
        </p:nvGrpSpPr>
        <p:grpSpPr>
          <a:xfrm>
            <a:off x="7261200" y="2546725"/>
            <a:ext cx="1760875" cy="2004600"/>
            <a:chOff x="-375550" y="960250"/>
            <a:chExt cx="1760875" cy="2004600"/>
          </a:xfrm>
        </p:grpSpPr>
        <p:sp>
          <p:nvSpPr>
            <p:cNvPr id="3714" name="Google Shape;3714;p213"/>
            <p:cNvSpPr txBox="1"/>
            <p:nvPr/>
          </p:nvSpPr>
          <p:spPr>
            <a:xfrm>
              <a:off x="-375550"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3715" name="Google Shape;3715;p213"/>
            <p:cNvSpPr txBox="1"/>
            <p:nvPr/>
          </p:nvSpPr>
          <p:spPr>
            <a:xfrm>
              <a:off x="15825"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grpSp>
        <p:nvGrpSpPr>
          <p:cNvPr id="3716" name="Google Shape;3716;p213"/>
          <p:cNvGrpSpPr/>
          <p:nvPr/>
        </p:nvGrpSpPr>
        <p:grpSpPr>
          <a:xfrm rot="10800000">
            <a:off x="-151425" y="185825"/>
            <a:ext cx="1760875" cy="2004600"/>
            <a:chOff x="-375550" y="960250"/>
            <a:chExt cx="1760875" cy="2004600"/>
          </a:xfrm>
        </p:grpSpPr>
        <p:sp>
          <p:nvSpPr>
            <p:cNvPr id="3717" name="Google Shape;3717;p213"/>
            <p:cNvSpPr txBox="1"/>
            <p:nvPr/>
          </p:nvSpPr>
          <p:spPr>
            <a:xfrm>
              <a:off x="-375550"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3718" name="Google Shape;3718;p213"/>
            <p:cNvSpPr txBox="1"/>
            <p:nvPr/>
          </p:nvSpPr>
          <p:spPr>
            <a:xfrm>
              <a:off x="15825"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5" name="Shape 3105"/>
        <p:cNvGrpSpPr/>
        <p:nvPr/>
      </p:nvGrpSpPr>
      <p:grpSpPr>
        <a:xfrm>
          <a:off x="0" y="0"/>
          <a:ext cx="0" cy="0"/>
          <a:chOff x="0" y="0"/>
          <a:chExt cx="0" cy="0"/>
        </a:xfrm>
      </p:grpSpPr>
      <p:pic>
        <p:nvPicPr>
          <p:cNvPr id="3106" name="Google Shape;3106;p160"/>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3107" name="Google Shape;3107;p160"/>
          <p:cNvSpPr txBox="1"/>
          <p:nvPr>
            <p:ph type="title"/>
          </p:nvPr>
        </p:nvSpPr>
        <p:spPr>
          <a:xfrm>
            <a:off x="3173475" y="910125"/>
            <a:ext cx="5759100" cy="2122200"/>
          </a:xfrm>
          <a:prstGeom prst="rect">
            <a:avLst/>
          </a:prstGeom>
        </p:spPr>
        <p:txBody>
          <a:bodyPr anchorCtr="0" anchor="t" bIns="91425" lIns="457200" spcFirstLastPara="1" rIns="274300" wrap="square" tIns="182875">
            <a:noAutofit/>
          </a:bodyPr>
          <a:lstStyle/>
          <a:p>
            <a:pPr indent="0" lvl="0" marL="0" rtl="0" algn="l">
              <a:lnSpc>
                <a:spcPct val="113000"/>
              </a:lnSpc>
              <a:spcBef>
                <a:spcPts val="0"/>
              </a:spcBef>
              <a:spcAft>
                <a:spcPts val="0"/>
              </a:spcAft>
              <a:buClr>
                <a:schemeClr val="dk1"/>
              </a:buClr>
              <a:buSzPts val="1100"/>
              <a:buFont typeface="Arial"/>
              <a:buNone/>
            </a:pPr>
            <a:r>
              <a:rPr lang="en">
                <a:solidFill>
                  <a:srgbClr val="FFFFFF"/>
                </a:solidFill>
                <a:latin typeface="Roboto"/>
                <a:ea typeface="Roboto"/>
                <a:cs typeface="Roboto"/>
                <a:sym typeface="Roboto"/>
              </a:rPr>
              <a:t>How would you define these terms</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a:p>
            <a:pPr indent="0" lvl="0" marL="0" rtl="0" algn="l">
              <a:lnSpc>
                <a:spcPct val="114000"/>
              </a:lnSpc>
              <a:spcBef>
                <a:spcPts val="1800"/>
              </a:spcBef>
              <a:spcAft>
                <a:spcPts val="0"/>
              </a:spcAft>
              <a:buClr>
                <a:schemeClr val="dk1"/>
              </a:buClr>
              <a:buSzPts val="1100"/>
              <a:buFont typeface="Arial"/>
              <a:buNone/>
            </a:pPr>
            <a:r>
              <a:rPr lang="en" sz="3000">
                <a:solidFill>
                  <a:srgbClr val="FFFFFF"/>
                </a:solidFill>
                <a:latin typeface="Roboto"/>
                <a:ea typeface="Roboto"/>
                <a:cs typeface="Roboto"/>
                <a:sym typeface="Roboto"/>
              </a:rPr>
              <a:t>          Threat Assessment</a:t>
            </a:r>
            <a:endParaRPr sz="3000">
              <a:solidFill>
                <a:srgbClr val="FFFFFF"/>
              </a:solidFill>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3000">
                <a:solidFill>
                  <a:srgbClr val="FFFFFF"/>
                </a:solidFill>
                <a:latin typeface="Roboto"/>
                <a:ea typeface="Roboto"/>
                <a:cs typeface="Roboto"/>
                <a:sym typeface="Roboto"/>
              </a:rPr>
              <a:t>          Risk Mitigation</a:t>
            </a:r>
            <a:endParaRPr sz="30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sz="3600">
              <a:solidFill>
                <a:srgbClr val="FFFFFF"/>
              </a:solidFill>
              <a:latin typeface="Roboto"/>
              <a:ea typeface="Roboto"/>
              <a:cs typeface="Roboto"/>
              <a:sym typeface="Roboto"/>
            </a:endParaRPr>
          </a:p>
        </p:txBody>
      </p:sp>
      <p:sp>
        <p:nvSpPr>
          <p:cNvPr id="3108" name="Google Shape;3108;p16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pSp>
        <p:nvGrpSpPr>
          <p:cNvPr id="3109" name="Google Shape;3109;p160"/>
          <p:cNvGrpSpPr/>
          <p:nvPr/>
        </p:nvGrpSpPr>
        <p:grpSpPr>
          <a:xfrm>
            <a:off x="3783975" y="1636500"/>
            <a:ext cx="651300" cy="651300"/>
            <a:chOff x="1878975" y="2246100"/>
            <a:chExt cx="651300" cy="651300"/>
          </a:xfrm>
        </p:grpSpPr>
        <p:sp>
          <p:nvSpPr>
            <p:cNvPr id="3110" name="Google Shape;3110;p16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160"/>
            <p:cNvGrpSpPr/>
            <p:nvPr/>
          </p:nvGrpSpPr>
          <p:grpSpPr>
            <a:xfrm>
              <a:off x="2014688" y="2419350"/>
              <a:ext cx="401625" cy="304800"/>
              <a:chOff x="1353225" y="2260925"/>
              <a:chExt cx="401625" cy="304800"/>
            </a:xfrm>
          </p:grpSpPr>
          <p:cxnSp>
            <p:nvCxnSpPr>
              <p:cNvPr id="3112" name="Google Shape;3112;p16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3113" name="Google Shape;3113;p16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grpSp>
        <p:nvGrpSpPr>
          <p:cNvPr id="3114" name="Google Shape;3114;p160"/>
          <p:cNvGrpSpPr/>
          <p:nvPr/>
        </p:nvGrpSpPr>
        <p:grpSpPr>
          <a:xfrm>
            <a:off x="3783975" y="2398500"/>
            <a:ext cx="651300" cy="651300"/>
            <a:chOff x="1878975" y="2246100"/>
            <a:chExt cx="651300" cy="651300"/>
          </a:xfrm>
        </p:grpSpPr>
        <p:sp>
          <p:nvSpPr>
            <p:cNvPr id="3115" name="Google Shape;3115;p16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6" name="Google Shape;3116;p160"/>
            <p:cNvGrpSpPr/>
            <p:nvPr/>
          </p:nvGrpSpPr>
          <p:grpSpPr>
            <a:xfrm>
              <a:off x="2014688" y="2419350"/>
              <a:ext cx="401625" cy="304800"/>
              <a:chOff x="1353225" y="2260925"/>
              <a:chExt cx="401625" cy="304800"/>
            </a:xfrm>
          </p:grpSpPr>
          <p:cxnSp>
            <p:nvCxnSpPr>
              <p:cNvPr id="3117" name="Google Shape;3117;p16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3118" name="Google Shape;3118;p16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sp>
        <p:nvSpPr>
          <p:cNvPr id="3119" name="Google Shape;3119;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3120" name="Google Shape;3120;p160"/>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3722" name="Shape 3722"/>
        <p:cNvGrpSpPr/>
        <p:nvPr/>
      </p:nvGrpSpPr>
      <p:grpSpPr>
        <a:xfrm>
          <a:off x="0" y="0"/>
          <a:ext cx="0" cy="0"/>
          <a:chOff x="0" y="0"/>
          <a:chExt cx="0" cy="0"/>
        </a:xfrm>
      </p:grpSpPr>
      <p:cxnSp>
        <p:nvCxnSpPr>
          <p:cNvPr id="3723" name="Google Shape;3723;p214"/>
          <p:cNvCxnSpPr/>
          <p:nvPr/>
        </p:nvCxnSpPr>
        <p:spPr>
          <a:xfrm rot="10800000">
            <a:off x="2296325" y="1336125"/>
            <a:ext cx="1862100" cy="1578000"/>
          </a:xfrm>
          <a:prstGeom prst="straightConnector1">
            <a:avLst/>
          </a:prstGeom>
          <a:noFill/>
          <a:ln cap="flat" cmpd="sng" w="19050">
            <a:solidFill>
              <a:srgbClr val="999999"/>
            </a:solidFill>
            <a:prstDash val="solid"/>
            <a:round/>
            <a:headEnd len="med" w="med" type="none"/>
            <a:tailEnd len="med" w="med" type="none"/>
          </a:ln>
        </p:spPr>
      </p:cxnSp>
      <p:cxnSp>
        <p:nvCxnSpPr>
          <p:cNvPr id="3724" name="Google Shape;3724;p214"/>
          <p:cNvCxnSpPr/>
          <p:nvPr/>
        </p:nvCxnSpPr>
        <p:spPr>
          <a:xfrm rot="10800000">
            <a:off x="4709600" y="1862050"/>
            <a:ext cx="242100" cy="893400"/>
          </a:xfrm>
          <a:prstGeom prst="straightConnector1">
            <a:avLst/>
          </a:prstGeom>
          <a:noFill/>
          <a:ln cap="flat" cmpd="sng" w="19050">
            <a:solidFill>
              <a:srgbClr val="999999"/>
            </a:solidFill>
            <a:prstDash val="solid"/>
            <a:round/>
            <a:headEnd len="med" w="med" type="none"/>
            <a:tailEnd len="med" w="med" type="none"/>
          </a:ln>
        </p:spPr>
      </p:cxnSp>
      <p:cxnSp>
        <p:nvCxnSpPr>
          <p:cNvPr id="3725" name="Google Shape;3725;p214"/>
          <p:cNvCxnSpPr/>
          <p:nvPr/>
        </p:nvCxnSpPr>
        <p:spPr>
          <a:xfrm flipH="1" rot="10800000">
            <a:off x="6270925" y="1102275"/>
            <a:ext cx="250500" cy="1636500"/>
          </a:xfrm>
          <a:prstGeom prst="straightConnector1">
            <a:avLst/>
          </a:prstGeom>
          <a:noFill/>
          <a:ln cap="flat" cmpd="sng" w="19050">
            <a:solidFill>
              <a:srgbClr val="999999"/>
            </a:solidFill>
            <a:prstDash val="solid"/>
            <a:round/>
            <a:headEnd len="med" w="med" type="none"/>
            <a:tailEnd len="med" w="med" type="none"/>
          </a:ln>
        </p:spPr>
      </p:cxnSp>
      <p:cxnSp>
        <p:nvCxnSpPr>
          <p:cNvPr id="3726" name="Google Shape;3726;p214"/>
          <p:cNvCxnSpPr/>
          <p:nvPr/>
        </p:nvCxnSpPr>
        <p:spPr>
          <a:xfrm rot="10800000">
            <a:off x="2780775" y="2421325"/>
            <a:ext cx="1135500" cy="476100"/>
          </a:xfrm>
          <a:prstGeom prst="straightConnector1">
            <a:avLst/>
          </a:prstGeom>
          <a:noFill/>
          <a:ln cap="flat" cmpd="sng" w="19050">
            <a:solidFill>
              <a:srgbClr val="999999"/>
            </a:solidFill>
            <a:prstDash val="solid"/>
            <a:round/>
            <a:headEnd len="med" w="med" type="none"/>
            <a:tailEnd len="med" w="med" type="none"/>
          </a:ln>
        </p:spPr>
      </p:cxnSp>
      <p:cxnSp>
        <p:nvCxnSpPr>
          <p:cNvPr id="3727" name="Google Shape;3727;p214"/>
          <p:cNvCxnSpPr>
            <a:stCxn id="3728" idx="0"/>
          </p:cNvCxnSpPr>
          <p:nvPr/>
        </p:nvCxnSpPr>
        <p:spPr>
          <a:xfrm flipH="1" rot="10800000">
            <a:off x="2573401" y="3014250"/>
            <a:ext cx="1426500" cy="137400"/>
          </a:xfrm>
          <a:prstGeom prst="straightConnector1">
            <a:avLst/>
          </a:prstGeom>
          <a:noFill/>
          <a:ln cap="flat" cmpd="sng" w="19050">
            <a:solidFill>
              <a:srgbClr val="999999"/>
            </a:solidFill>
            <a:prstDash val="solid"/>
            <a:round/>
            <a:headEnd len="med" w="med" type="none"/>
            <a:tailEnd len="med" w="med" type="none"/>
          </a:ln>
        </p:spPr>
      </p:cxnSp>
      <p:cxnSp>
        <p:nvCxnSpPr>
          <p:cNvPr id="3729" name="Google Shape;3729;p214"/>
          <p:cNvCxnSpPr/>
          <p:nvPr/>
        </p:nvCxnSpPr>
        <p:spPr>
          <a:xfrm flipH="1" rot="10800000">
            <a:off x="3866175" y="3064300"/>
            <a:ext cx="718200" cy="868500"/>
          </a:xfrm>
          <a:prstGeom prst="straightConnector1">
            <a:avLst/>
          </a:prstGeom>
          <a:noFill/>
          <a:ln cap="flat" cmpd="sng" w="19050">
            <a:solidFill>
              <a:srgbClr val="999999"/>
            </a:solidFill>
            <a:prstDash val="solid"/>
            <a:round/>
            <a:headEnd len="med" w="med" type="none"/>
            <a:tailEnd len="med" w="med" type="none"/>
          </a:ln>
        </p:spPr>
      </p:cxnSp>
      <p:cxnSp>
        <p:nvCxnSpPr>
          <p:cNvPr id="3730" name="Google Shape;3730;p214"/>
          <p:cNvCxnSpPr/>
          <p:nvPr/>
        </p:nvCxnSpPr>
        <p:spPr>
          <a:xfrm rot="10800000">
            <a:off x="4876550" y="3081150"/>
            <a:ext cx="592800" cy="1344300"/>
          </a:xfrm>
          <a:prstGeom prst="straightConnector1">
            <a:avLst/>
          </a:prstGeom>
          <a:noFill/>
          <a:ln cap="flat" cmpd="sng" w="19050">
            <a:solidFill>
              <a:srgbClr val="999999"/>
            </a:solidFill>
            <a:prstDash val="solid"/>
            <a:round/>
            <a:headEnd len="med" w="med" type="none"/>
            <a:tailEnd len="med" w="med" type="none"/>
          </a:ln>
        </p:spPr>
      </p:cxnSp>
      <p:cxnSp>
        <p:nvCxnSpPr>
          <p:cNvPr id="3731" name="Google Shape;3731;p214"/>
          <p:cNvCxnSpPr>
            <a:stCxn id="3732" idx="3"/>
          </p:cNvCxnSpPr>
          <p:nvPr/>
        </p:nvCxnSpPr>
        <p:spPr>
          <a:xfrm rot="10800000">
            <a:off x="6037025" y="3089400"/>
            <a:ext cx="1260600" cy="397500"/>
          </a:xfrm>
          <a:prstGeom prst="straightConnector1">
            <a:avLst/>
          </a:prstGeom>
          <a:noFill/>
          <a:ln cap="flat" cmpd="sng" w="19050">
            <a:solidFill>
              <a:srgbClr val="999999"/>
            </a:solidFill>
            <a:prstDash val="solid"/>
            <a:round/>
            <a:headEnd len="med" w="med" type="none"/>
            <a:tailEnd len="med" w="med" type="none"/>
          </a:ln>
        </p:spPr>
      </p:cxnSp>
      <p:cxnSp>
        <p:nvCxnSpPr>
          <p:cNvPr id="3733" name="Google Shape;3733;p214"/>
          <p:cNvCxnSpPr>
            <a:stCxn id="3734" idx="3"/>
          </p:cNvCxnSpPr>
          <p:nvPr/>
        </p:nvCxnSpPr>
        <p:spPr>
          <a:xfrm flipH="1" rot="10800000">
            <a:off x="6504675" y="2079150"/>
            <a:ext cx="1436100" cy="811800"/>
          </a:xfrm>
          <a:prstGeom prst="straightConnector1">
            <a:avLst/>
          </a:prstGeom>
          <a:noFill/>
          <a:ln cap="flat" cmpd="sng" w="19050">
            <a:solidFill>
              <a:srgbClr val="999999"/>
            </a:solidFill>
            <a:prstDash val="solid"/>
            <a:round/>
            <a:headEnd len="med" w="med" type="none"/>
            <a:tailEnd len="med" w="med" type="none"/>
          </a:ln>
        </p:spPr>
      </p:cxnSp>
      <p:sp>
        <p:nvSpPr>
          <p:cNvPr id="3735" name="Google Shape;3735;p2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Domains</a:t>
            </a:r>
            <a:endParaRPr/>
          </a:p>
        </p:txBody>
      </p:sp>
      <p:sp>
        <p:nvSpPr>
          <p:cNvPr id="3736" name="Google Shape;3736;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7" name="Google Shape;3737;p214"/>
          <p:cNvSpPr/>
          <p:nvPr/>
        </p:nvSpPr>
        <p:spPr>
          <a:xfrm>
            <a:off x="428100" y="958688"/>
            <a:ext cx="2487900" cy="458100"/>
          </a:xfrm>
          <a:prstGeom prst="round2SameRect">
            <a:avLst>
              <a:gd fmla="val 16667" name="adj1"/>
              <a:gd fmla="val 0" name="adj2"/>
            </a:avLst>
          </a:prstGeom>
          <a:solidFill>
            <a:srgbClr val="FCE5CD"/>
          </a:solidFill>
          <a:ln cap="flat" cmpd="sng" w="76200">
            <a:solidFill>
              <a:schemeClr val="accent1"/>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Security Architecture</a:t>
            </a:r>
            <a:endParaRPr>
              <a:solidFill>
                <a:schemeClr val="dk1"/>
              </a:solidFill>
              <a:latin typeface="Roboto Medium"/>
              <a:ea typeface="Roboto Medium"/>
              <a:cs typeface="Roboto Medium"/>
              <a:sym typeface="Roboto Medium"/>
            </a:endParaRPr>
          </a:p>
        </p:txBody>
      </p:sp>
      <p:sp>
        <p:nvSpPr>
          <p:cNvPr id="3732" name="Google Shape;3732;p214"/>
          <p:cNvSpPr/>
          <p:nvPr/>
        </p:nvSpPr>
        <p:spPr>
          <a:xfrm>
            <a:off x="6396275" y="3486900"/>
            <a:ext cx="1802700" cy="458100"/>
          </a:xfrm>
          <a:prstGeom prst="round2SameRect">
            <a:avLst>
              <a:gd fmla="val 16667" name="adj1"/>
              <a:gd fmla="val 0" name="adj2"/>
            </a:avLst>
          </a:prstGeom>
          <a:solidFill>
            <a:srgbClr val="38CB52"/>
          </a:solidFill>
          <a:ln cap="flat" cmpd="sng" w="76200">
            <a:solidFill>
              <a:srgbClr val="228E35"/>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Governance</a:t>
            </a:r>
            <a:endParaRPr>
              <a:solidFill>
                <a:schemeClr val="dk1"/>
              </a:solidFill>
              <a:latin typeface="Roboto Medium"/>
              <a:ea typeface="Roboto Medium"/>
              <a:cs typeface="Roboto Medium"/>
              <a:sym typeface="Roboto Medium"/>
            </a:endParaRPr>
          </a:p>
        </p:txBody>
      </p:sp>
      <p:sp>
        <p:nvSpPr>
          <p:cNvPr id="3738" name="Google Shape;3738;p214"/>
          <p:cNvSpPr/>
          <p:nvPr/>
        </p:nvSpPr>
        <p:spPr>
          <a:xfrm>
            <a:off x="6572101" y="1781250"/>
            <a:ext cx="2145300" cy="458100"/>
          </a:xfrm>
          <a:prstGeom prst="round2SameRect">
            <a:avLst>
              <a:gd fmla="val 16667" name="adj1"/>
              <a:gd fmla="val 0" name="adj2"/>
            </a:avLst>
          </a:prstGeom>
          <a:solidFill>
            <a:srgbClr val="EA9999"/>
          </a:solidFill>
          <a:ln cap="flat" cmpd="sng" w="76200">
            <a:solidFill>
              <a:srgbClr val="CE4E4E"/>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Risk Assessment</a:t>
            </a:r>
            <a:endParaRPr>
              <a:solidFill>
                <a:schemeClr val="dk1"/>
              </a:solidFill>
              <a:latin typeface="Roboto Medium"/>
              <a:ea typeface="Roboto Medium"/>
              <a:cs typeface="Roboto Medium"/>
              <a:sym typeface="Roboto Medium"/>
            </a:endParaRPr>
          </a:p>
        </p:txBody>
      </p:sp>
      <p:sp>
        <p:nvSpPr>
          <p:cNvPr id="3739" name="Google Shape;3739;p214"/>
          <p:cNvSpPr/>
          <p:nvPr/>
        </p:nvSpPr>
        <p:spPr>
          <a:xfrm>
            <a:off x="5578476" y="821675"/>
            <a:ext cx="2145300" cy="458100"/>
          </a:xfrm>
          <a:prstGeom prst="round2SameRect">
            <a:avLst>
              <a:gd fmla="val 16667" name="adj1"/>
              <a:gd fmla="val 0" name="adj2"/>
            </a:avLst>
          </a:prstGeom>
          <a:solidFill>
            <a:srgbClr val="F6C2EA">
              <a:alpha val="89390"/>
            </a:srgbClr>
          </a:solidFill>
          <a:ln cap="flat" cmpd="sng" w="76200">
            <a:solidFill>
              <a:srgbClr val="EC3EEC"/>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Physical Security</a:t>
            </a:r>
            <a:endParaRPr>
              <a:solidFill>
                <a:schemeClr val="dk1"/>
              </a:solidFill>
              <a:latin typeface="Roboto Medium"/>
              <a:ea typeface="Roboto Medium"/>
              <a:cs typeface="Roboto Medium"/>
              <a:sym typeface="Roboto Medium"/>
            </a:endParaRPr>
          </a:p>
        </p:txBody>
      </p:sp>
      <p:sp>
        <p:nvSpPr>
          <p:cNvPr id="3734" name="Google Shape;3734;p214"/>
          <p:cNvSpPr/>
          <p:nvPr/>
        </p:nvSpPr>
        <p:spPr>
          <a:xfrm>
            <a:off x="3724275" y="2607000"/>
            <a:ext cx="2780400" cy="567900"/>
          </a:xfrm>
          <a:prstGeom prst="roundRect">
            <a:avLst>
              <a:gd fmla="val 50000" name="adj"/>
            </a:avLst>
          </a:prstGeom>
          <a:solidFill>
            <a:srgbClr val="A9B1F5"/>
          </a:solidFill>
          <a:ln cap="flat" cmpd="sng" w="76200">
            <a:solidFill>
              <a:srgbClr val="6777FB"/>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Cybersecurity Domains</a:t>
            </a:r>
            <a:endParaRPr/>
          </a:p>
        </p:txBody>
      </p:sp>
      <p:sp>
        <p:nvSpPr>
          <p:cNvPr id="3740" name="Google Shape;3740;p214"/>
          <p:cNvSpPr/>
          <p:nvPr/>
        </p:nvSpPr>
        <p:spPr>
          <a:xfrm>
            <a:off x="4359376" y="4257000"/>
            <a:ext cx="2145300" cy="458100"/>
          </a:xfrm>
          <a:prstGeom prst="round2SameRect">
            <a:avLst>
              <a:gd fmla="val 16667" name="adj1"/>
              <a:gd fmla="val 0" name="adj2"/>
            </a:avLst>
          </a:prstGeom>
          <a:solidFill>
            <a:srgbClr val="B4A7D6"/>
          </a:solidFill>
          <a:ln cap="flat" cmpd="sng" w="76200">
            <a:solidFill>
              <a:srgbClr val="674EA7"/>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Threat Intelligence</a:t>
            </a:r>
            <a:endParaRPr>
              <a:solidFill>
                <a:schemeClr val="dk1"/>
              </a:solidFill>
              <a:latin typeface="Roboto Medium"/>
              <a:ea typeface="Roboto Medium"/>
              <a:cs typeface="Roboto Medium"/>
              <a:sym typeface="Roboto Medium"/>
            </a:endParaRPr>
          </a:p>
        </p:txBody>
      </p:sp>
      <p:sp>
        <p:nvSpPr>
          <p:cNvPr id="3741" name="Google Shape;3741;p214"/>
          <p:cNvSpPr/>
          <p:nvPr/>
        </p:nvSpPr>
        <p:spPr>
          <a:xfrm>
            <a:off x="2547476" y="3635000"/>
            <a:ext cx="2145300" cy="458100"/>
          </a:xfrm>
          <a:prstGeom prst="round2SameRect">
            <a:avLst>
              <a:gd fmla="val 16667" name="adj1"/>
              <a:gd fmla="val 0" name="adj2"/>
            </a:avLst>
          </a:prstGeom>
          <a:solidFill>
            <a:srgbClr val="D5FCED"/>
          </a:solidFill>
          <a:ln cap="flat" cmpd="sng" w="76200">
            <a:solidFill>
              <a:srgbClr val="86E2CE"/>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User Education</a:t>
            </a:r>
            <a:endParaRPr>
              <a:solidFill>
                <a:schemeClr val="dk1"/>
              </a:solidFill>
              <a:latin typeface="Roboto Medium"/>
              <a:ea typeface="Roboto Medium"/>
              <a:cs typeface="Roboto Medium"/>
              <a:sym typeface="Roboto Medium"/>
            </a:endParaRPr>
          </a:p>
        </p:txBody>
      </p:sp>
      <p:sp>
        <p:nvSpPr>
          <p:cNvPr id="3728" name="Google Shape;3728;p214"/>
          <p:cNvSpPr/>
          <p:nvPr/>
        </p:nvSpPr>
        <p:spPr>
          <a:xfrm>
            <a:off x="428101" y="2922600"/>
            <a:ext cx="2145300" cy="458100"/>
          </a:xfrm>
          <a:prstGeom prst="round2SameRect">
            <a:avLst>
              <a:gd fmla="val 16667" name="adj1"/>
              <a:gd fmla="val 0" name="adj2"/>
            </a:avLst>
          </a:prstGeom>
          <a:solidFill>
            <a:srgbClr val="FBF69E"/>
          </a:solidFill>
          <a:ln cap="flat" cmpd="sng" w="76200">
            <a:solidFill>
              <a:srgbClr val="DCD559"/>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Security Operation</a:t>
            </a:r>
            <a:endParaRPr>
              <a:solidFill>
                <a:schemeClr val="dk1"/>
              </a:solidFill>
              <a:latin typeface="Roboto Medium"/>
              <a:ea typeface="Roboto Medium"/>
              <a:cs typeface="Roboto Medium"/>
              <a:sym typeface="Roboto Medium"/>
            </a:endParaRPr>
          </a:p>
        </p:txBody>
      </p:sp>
      <p:sp>
        <p:nvSpPr>
          <p:cNvPr id="3742" name="Google Shape;3742;p214"/>
          <p:cNvSpPr/>
          <p:nvPr/>
        </p:nvSpPr>
        <p:spPr>
          <a:xfrm>
            <a:off x="813925" y="2210200"/>
            <a:ext cx="2400900" cy="458100"/>
          </a:xfrm>
          <a:prstGeom prst="round2SameRect">
            <a:avLst>
              <a:gd fmla="val 16667" name="adj1"/>
              <a:gd fmla="val 0" name="adj2"/>
            </a:avLst>
          </a:prstGeom>
          <a:solidFill>
            <a:srgbClr val="A9DFF4"/>
          </a:solidFill>
          <a:ln cap="flat" cmpd="sng" w="76200">
            <a:solidFill>
              <a:srgbClr val="2C9C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Career Development</a:t>
            </a:r>
            <a:endParaRPr>
              <a:solidFill>
                <a:schemeClr val="dk1"/>
              </a:solidFill>
              <a:latin typeface="Roboto Medium"/>
              <a:ea typeface="Roboto Medium"/>
              <a:cs typeface="Roboto Medium"/>
              <a:sym typeface="Roboto Medium"/>
            </a:endParaRPr>
          </a:p>
        </p:txBody>
      </p:sp>
      <p:sp>
        <p:nvSpPr>
          <p:cNvPr id="3743" name="Google Shape;3743;p214"/>
          <p:cNvSpPr/>
          <p:nvPr/>
        </p:nvSpPr>
        <p:spPr>
          <a:xfrm>
            <a:off x="3283400" y="1567750"/>
            <a:ext cx="2943000" cy="458100"/>
          </a:xfrm>
          <a:prstGeom prst="round2SameRect">
            <a:avLst>
              <a:gd fmla="val 16667" name="adj1"/>
              <a:gd fmla="val 0" name="adj2"/>
            </a:avLst>
          </a:prstGeom>
          <a:solidFill>
            <a:srgbClr val="F7E06A"/>
          </a:solidFill>
          <a:ln cap="flat" cmpd="sng" w="76200">
            <a:solidFill>
              <a:srgbClr val="F1C232"/>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Framework and Standard</a:t>
            </a:r>
            <a:endParaRPr>
              <a:solidFill>
                <a:schemeClr val="dk1"/>
              </a:solidFill>
              <a:latin typeface="Roboto Medium"/>
              <a:ea typeface="Roboto Medium"/>
              <a:cs typeface="Roboto Medium"/>
              <a:sym typeface="Roboto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1F5"/>
        </a:solidFill>
      </p:bgPr>
    </p:bg>
    <p:spTree>
      <p:nvGrpSpPr>
        <p:cNvPr id="3747" name="Shape 3747"/>
        <p:cNvGrpSpPr/>
        <p:nvPr/>
      </p:nvGrpSpPr>
      <p:grpSpPr>
        <a:xfrm>
          <a:off x="0" y="0"/>
          <a:ext cx="0" cy="0"/>
          <a:chOff x="0" y="0"/>
          <a:chExt cx="0" cy="0"/>
        </a:xfrm>
      </p:grpSpPr>
      <p:sp>
        <p:nvSpPr>
          <p:cNvPr id="3748" name="Google Shape;3748;p2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Domains</a:t>
            </a:r>
            <a:endParaRPr/>
          </a:p>
        </p:txBody>
      </p:sp>
      <p:sp>
        <p:nvSpPr>
          <p:cNvPr id="3749" name="Google Shape;3749;p215"/>
          <p:cNvSpPr/>
          <p:nvPr/>
        </p:nvSpPr>
        <p:spPr>
          <a:xfrm>
            <a:off x="1561625" y="921625"/>
            <a:ext cx="7308000" cy="858000"/>
          </a:xfrm>
          <a:prstGeom prst="roundRect">
            <a:avLst>
              <a:gd fmla="val 12689"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15"/>
          <p:cNvSpPr txBox="1"/>
          <p:nvPr>
            <p:ph idx="1" type="subTitle"/>
          </p:nvPr>
        </p:nvSpPr>
        <p:spPr>
          <a:xfrm>
            <a:off x="167200" y="1061350"/>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Security Architecture</a:t>
            </a:r>
            <a:r>
              <a:rPr lang="en" sz="1300">
                <a:solidFill>
                  <a:schemeClr val="dk1"/>
                </a:solidFill>
                <a:latin typeface="Roboto"/>
                <a:ea typeface="Roboto"/>
                <a:cs typeface="Roboto"/>
                <a:sym typeface="Roboto"/>
              </a:rPr>
              <a:t>: Security design that addresses the requirements and potential risks involved in a given scenario or environment. It also specifies when and where to apply security controls. </a:t>
            </a:r>
            <a:endParaRPr sz="1300">
              <a:latin typeface="Roboto"/>
              <a:ea typeface="Roboto"/>
              <a:cs typeface="Roboto"/>
              <a:sym typeface="Roboto"/>
            </a:endParaRPr>
          </a:p>
        </p:txBody>
      </p:sp>
      <p:pic>
        <p:nvPicPr>
          <p:cNvPr id="3751" name="Google Shape;3751;p215"/>
          <p:cNvPicPr preferRelativeResize="0"/>
          <p:nvPr/>
        </p:nvPicPr>
        <p:blipFill rotWithShape="1">
          <a:blip r:embed="rId3">
            <a:alphaModFix/>
          </a:blip>
          <a:srcRect b="1765" l="0" r="0" t="1774"/>
          <a:stretch/>
        </p:blipFill>
        <p:spPr>
          <a:xfrm>
            <a:off x="429777" y="945596"/>
            <a:ext cx="1079532" cy="834025"/>
          </a:xfrm>
          <a:prstGeom prst="rect">
            <a:avLst/>
          </a:prstGeom>
          <a:noFill/>
          <a:ln>
            <a:noFill/>
          </a:ln>
        </p:spPr>
      </p:pic>
      <p:sp>
        <p:nvSpPr>
          <p:cNvPr id="3752" name="Google Shape;3752;p215"/>
          <p:cNvSpPr/>
          <p:nvPr/>
        </p:nvSpPr>
        <p:spPr>
          <a:xfrm>
            <a:off x="1561625" y="1957000"/>
            <a:ext cx="7308000" cy="858000"/>
          </a:xfrm>
          <a:prstGeom prst="roundRect">
            <a:avLst>
              <a:gd fmla="val 12689"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15"/>
          <p:cNvSpPr txBox="1"/>
          <p:nvPr>
            <p:ph idx="2" type="subTitle"/>
          </p:nvPr>
        </p:nvSpPr>
        <p:spPr>
          <a:xfrm>
            <a:off x="167200" y="2096725"/>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Security Operation</a:t>
            </a:r>
            <a:r>
              <a:rPr lang="en" sz="1300">
                <a:solidFill>
                  <a:schemeClr val="dk1"/>
                </a:solidFill>
                <a:latin typeface="Roboto"/>
                <a:ea typeface="Roboto"/>
                <a:cs typeface="Roboto"/>
                <a:sym typeface="Roboto"/>
              </a:rPr>
              <a:t>: Process of identifying, containing and remediating threats on behalf of a company or organization.</a:t>
            </a:r>
            <a:endParaRPr sz="1300">
              <a:latin typeface="Roboto"/>
              <a:ea typeface="Roboto"/>
              <a:cs typeface="Roboto"/>
              <a:sym typeface="Roboto"/>
            </a:endParaRPr>
          </a:p>
        </p:txBody>
      </p:sp>
      <p:pic>
        <p:nvPicPr>
          <p:cNvPr id="3754" name="Google Shape;3754;p215"/>
          <p:cNvPicPr preferRelativeResize="0"/>
          <p:nvPr/>
        </p:nvPicPr>
        <p:blipFill rotWithShape="1">
          <a:blip r:embed="rId3">
            <a:alphaModFix/>
          </a:blip>
          <a:srcRect b="1765" l="0" r="0" t="1774"/>
          <a:stretch/>
        </p:blipFill>
        <p:spPr>
          <a:xfrm>
            <a:off x="429777" y="1980971"/>
            <a:ext cx="1079532" cy="834025"/>
          </a:xfrm>
          <a:prstGeom prst="rect">
            <a:avLst/>
          </a:prstGeom>
          <a:noFill/>
          <a:ln>
            <a:noFill/>
          </a:ln>
        </p:spPr>
      </p:pic>
      <p:sp>
        <p:nvSpPr>
          <p:cNvPr id="3755" name="Google Shape;3755;p215"/>
          <p:cNvSpPr/>
          <p:nvPr/>
        </p:nvSpPr>
        <p:spPr>
          <a:xfrm>
            <a:off x="1561625" y="2992375"/>
            <a:ext cx="7308000" cy="858000"/>
          </a:xfrm>
          <a:prstGeom prst="roundRect">
            <a:avLst>
              <a:gd fmla="val 12689"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15"/>
          <p:cNvSpPr txBox="1"/>
          <p:nvPr>
            <p:ph idx="3" type="subTitle"/>
          </p:nvPr>
        </p:nvSpPr>
        <p:spPr>
          <a:xfrm>
            <a:off x="167200" y="3132100"/>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Governance</a:t>
            </a:r>
            <a:r>
              <a:rPr lang="en" sz="1300">
                <a:solidFill>
                  <a:schemeClr val="dk1"/>
                </a:solidFill>
                <a:latin typeface="Roboto"/>
                <a:ea typeface="Roboto"/>
                <a:cs typeface="Roboto"/>
                <a:sym typeface="Roboto"/>
              </a:rPr>
              <a:t>: The framework for managing performance and risk, oversight of compliance and control responsibilities, and defining the cyber mission by mapping the structure, authority, and processes to create an effective program.</a:t>
            </a:r>
            <a:endParaRPr sz="1300">
              <a:latin typeface="Roboto"/>
              <a:ea typeface="Roboto"/>
              <a:cs typeface="Roboto"/>
              <a:sym typeface="Roboto"/>
            </a:endParaRPr>
          </a:p>
        </p:txBody>
      </p:sp>
      <p:pic>
        <p:nvPicPr>
          <p:cNvPr id="3757" name="Google Shape;3757;p215"/>
          <p:cNvPicPr preferRelativeResize="0"/>
          <p:nvPr/>
        </p:nvPicPr>
        <p:blipFill rotWithShape="1">
          <a:blip r:embed="rId3">
            <a:alphaModFix/>
          </a:blip>
          <a:srcRect b="1765" l="0" r="0" t="1774"/>
          <a:stretch/>
        </p:blipFill>
        <p:spPr>
          <a:xfrm>
            <a:off x="429777" y="3016346"/>
            <a:ext cx="1079532" cy="834025"/>
          </a:xfrm>
          <a:prstGeom prst="rect">
            <a:avLst/>
          </a:prstGeom>
          <a:noFill/>
          <a:ln>
            <a:noFill/>
          </a:ln>
        </p:spPr>
      </p:pic>
      <p:sp>
        <p:nvSpPr>
          <p:cNvPr id="3758" name="Google Shape;3758;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1F5"/>
        </a:solidFill>
      </p:bgPr>
    </p:bg>
    <p:spTree>
      <p:nvGrpSpPr>
        <p:cNvPr id="3762" name="Shape 3762"/>
        <p:cNvGrpSpPr/>
        <p:nvPr/>
      </p:nvGrpSpPr>
      <p:grpSpPr>
        <a:xfrm>
          <a:off x="0" y="0"/>
          <a:ext cx="0" cy="0"/>
          <a:chOff x="0" y="0"/>
          <a:chExt cx="0" cy="0"/>
        </a:xfrm>
      </p:grpSpPr>
      <p:sp>
        <p:nvSpPr>
          <p:cNvPr id="3763" name="Google Shape;3763;p2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Domains</a:t>
            </a:r>
            <a:endParaRPr/>
          </a:p>
        </p:txBody>
      </p:sp>
      <p:sp>
        <p:nvSpPr>
          <p:cNvPr id="3764" name="Google Shape;3764;p216"/>
          <p:cNvSpPr/>
          <p:nvPr/>
        </p:nvSpPr>
        <p:spPr>
          <a:xfrm>
            <a:off x="1561625" y="921625"/>
            <a:ext cx="7308000" cy="858000"/>
          </a:xfrm>
          <a:prstGeom prst="roundRect">
            <a:avLst>
              <a:gd fmla="val 12689" name="adj"/>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16"/>
          <p:cNvSpPr txBox="1"/>
          <p:nvPr>
            <p:ph idx="1" type="subTitle"/>
          </p:nvPr>
        </p:nvSpPr>
        <p:spPr>
          <a:xfrm>
            <a:off x="167200" y="1061350"/>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Physical Security</a:t>
            </a:r>
            <a:r>
              <a:rPr lang="en" sz="1300">
                <a:solidFill>
                  <a:schemeClr val="dk1"/>
                </a:solidFill>
                <a:latin typeface="Roboto"/>
                <a:ea typeface="Roboto"/>
                <a:cs typeface="Roboto"/>
                <a:sym typeface="Roboto"/>
              </a:rPr>
              <a:t>: The protection of personnel, hardware, software, networks and data from physical actions and events that could cause serious loss or damage This includes protection from fire, flood, natural disasters, burglary, theft, vandalism and terrorism.</a:t>
            </a:r>
            <a:endParaRPr b="1" sz="1300">
              <a:solidFill>
                <a:schemeClr val="dk1"/>
              </a:solidFill>
              <a:latin typeface="Roboto"/>
              <a:ea typeface="Roboto"/>
              <a:cs typeface="Roboto"/>
              <a:sym typeface="Roboto"/>
            </a:endParaRPr>
          </a:p>
        </p:txBody>
      </p:sp>
      <p:pic>
        <p:nvPicPr>
          <p:cNvPr id="3766" name="Google Shape;3766;p216"/>
          <p:cNvPicPr preferRelativeResize="0"/>
          <p:nvPr/>
        </p:nvPicPr>
        <p:blipFill rotWithShape="1">
          <a:blip r:embed="rId3">
            <a:alphaModFix/>
          </a:blip>
          <a:srcRect b="1765" l="0" r="0" t="1774"/>
          <a:stretch/>
        </p:blipFill>
        <p:spPr>
          <a:xfrm>
            <a:off x="429777" y="945596"/>
            <a:ext cx="1079532" cy="834025"/>
          </a:xfrm>
          <a:prstGeom prst="rect">
            <a:avLst/>
          </a:prstGeom>
          <a:noFill/>
          <a:ln>
            <a:noFill/>
          </a:ln>
        </p:spPr>
      </p:pic>
      <p:sp>
        <p:nvSpPr>
          <p:cNvPr id="3767" name="Google Shape;3767;p216"/>
          <p:cNvSpPr/>
          <p:nvPr/>
        </p:nvSpPr>
        <p:spPr>
          <a:xfrm>
            <a:off x="1561625" y="1957000"/>
            <a:ext cx="7308000" cy="858000"/>
          </a:xfrm>
          <a:prstGeom prst="roundRect">
            <a:avLst>
              <a:gd fmla="val 12689"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16"/>
          <p:cNvSpPr txBox="1"/>
          <p:nvPr>
            <p:ph idx="2" type="subTitle"/>
          </p:nvPr>
        </p:nvSpPr>
        <p:spPr>
          <a:xfrm>
            <a:off x="167200" y="2096725"/>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Clr>
                <a:schemeClr val="dk1"/>
              </a:buClr>
              <a:buSzPts val="1100"/>
              <a:buFont typeface="Arial"/>
              <a:buNone/>
            </a:pPr>
            <a:r>
              <a:rPr b="1" lang="en" sz="1300">
                <a:solidFill>
                  <a:schemeClr val="dk1"/>
                </a:solidFill>
                <a:latin typeface="Roboto"/>
                <a:ea typeface="Roboto"/>
                <a:cs typeface="Roboto"/>
                <a:sym typeface="Roboto"/>
              </a:rPr>
              <a:t>Threat Intelligence</a:t>
            </a:r>
            <a:r>
              <a:rPr lang="en" sz="1300">
                <a:solidFill>
                  <a:schemeClr val="dk1"/>
                </a:solidFill>
                <a:latin typeface="Roboto"/>
                <a:ea typeface="Roboto"/>
                <a:cs typeface="Roboto"/>
                <a:sym typeface="Roboto"/>
              </a:rPr>
              <a:t>: Research and analyzation of evidence-based knowledge regarding an existing or emerging menace. </a:t>
            </a:r>
            <a:endParaRPr sz="1300">
              <a:latin typeface="Roboto"/>
              <a:ea typeface="Roboto"/>
              <a:cs typeface="Roboto"/>
              <a:sym typeface="Roboto"/>
            </a:endParaRPr>
          </a:p>
        </p:txBody>
      </p:sp>
      <p:pic>
        <p:nvPicPr>
          <p:cNvPr id="3769" name="Google Shape;3769;p216"/>
          <p:cNvPicPr preferRelativeResize="0"/>
          <p:nvPr/>
        </p:nvPicPr>
        <p:blipFill rotWithShape="1">
          <a:blip r:embed="rId3">
            <a:alphaModFix/>
          </a:blip>
          <a:srcRect b="1765" l="0" r="0" t="1774"/>
          <a:stretch/>
        </p:blipFill>
        <p:spPr>
          <a:xfrm>
            <a:off x="429777" y="1980971"/>
            <a:ext cx="1079532" cy="834025"/>
          </a:xfrm>
          <a:prstGeom prst="rect">
            <a:avLst/>
          </a:prstGeom>
          <a:noFill/>
          <a:ln>
            <a:noFill/>
          </a:ln>
        </p:spPr>
      </p:pic>
      <p:sp>
        <p:nvSpPr>
          <p:cNvPr id="3770" name="Google Shape;3770;p216"/>
          <p:cNvSpPr/>
          <p:nvPr/>
        </p:nvSpPr>
        <p:spPr>
          <a:xfrm>
            <a:off x="1561625" y="2992375"/>
            <a:ext cx="7308000" cy="858000"/>
          </a:xfrm>
          <a:prstGeom prst="roundRect">
            <a:avLst>
              <a:gd fmla="val 12689"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16"/>
          <p:cNvSpPr txBox="1"/>
          <p:nvPr>
            <p:ph idx="3" type="subTitle"/>
          </p:nvPr>
        </p:nvSpPr>
        <p:spPr>
          <a:xfrm>
            <a:off x="167200" y="3132100"/>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Career Development</a:t>
            </a:r>
            <a:r>
              <a:rPr lang="en" sz="1300">
                <a:solidFill>
                  <a:schemeClr val="dk1"/>
                </a:solidFill>
                <a:latin typeface="Roboto"/>
                <a:ea typeface="Roboto"/>
                <a:cs typeface="Roboto"/>
                <a:sym typeface="Roboto"/>
              </a:rPr>
              <a:t>: The training of future cybersecurity professionals.</a:t>
            </a:r>
            <a:endParaRPr b="1" sz="1300">
              <a:solidFill>
                <a:schemeClr val="dk1"/>
              </a:solidFill>
              <a:latin typeface="Roboto"/>
              <a:ea typeface="Roboto"/>
              <a:cs typeface="Roboto"/>
              <a:sym typeface="Roboto"/>
            </a:endParaRPr>
          </a:p>
        </p:txBody>
      </p:sp>
      <p:pic>
        <p:nvPicPr>
          <p:cNvPr id="3772" name="Google Shape;3772;p216"/>
          <p:cNvPicPr preferRelativeResize="0"/>
          <p:nvPr/>
        </p:nvPicPr>
        <p:blipFill rotWithShape="1">
          <a:blip r:embed="rId3">
            <a:alphaModFix/>
          </a:blip>
          <a:srcRect b="1765" l="0" r="0" t="1774"/>
          <a:stretch/>
        </p:blipFill>
        <p:spPr>
          <a:xfrm>
            <a:off x="429777" y="3016346"/>
            <a:ext cx="1079532" cy="834025"/>
          </a:xfrm>
          <a:prstGeom prst="rect">
            <a:avLst/>
          </a:prstGeom>
          <a:noFill/>
          <a:ln>
            <a:noFill/>
          </a:ln>
        </p:spPr>
      </p:pic>
      <p:sp>
        <p:nvSpPr>
          <p:cNvPr id="3773" name="Google Shape;3773;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1F5"/>
        </a:solidFill>
      </p:bgPr>
    </p:bg>
    <p:spTree>
      <p:nvGrpSpPr>
        <p:cNvPr id="3777" name="Shape 3777"/>
        <p:cNvGrpSpPr/>
        <p:nvPr/>
      </p:nvGrpSpPr>
      <p:grpSpPr>
        <a:xfrm>
          <a:off x="0" y="0"/>
          <a:ext cx="0" cy="0"/>
          <a:chOff x="0" y="0"/>
          <a:chExt cx="0" cy="0"/>
        </a:xfrm>
      </p:grpSpPr>
      <p:sp>
        <p:nvSpPr>
          <p:cNvPr id="3778" name="Google Shape;3778;p2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Domains</a:t>
            </a:r>
            <a:endParaRPr/>
          </a:p>
        </p:txBody>
      </p:sp>
      <p:sp>
        <p:nvSpPr>
          <p:cNvPr id="3779" name="Google Shape;3779;p217"/>
          <p:cNvSpPr/>
          <p:nvPr/>
        </p:nvSpPr>
        <p:spPr>
          <a:xfrm>
            <a:off x="1561625" y="921625"/>
            <a:ext cx="7308000" cy="858000"/>
          </a:xfrm>
          <a:prstGeom prst="roundRect">
            <a:avLst>
              <a:gd fmla="val 12689"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DD7E6B"/>
              </a:highlight>
            </a:endParaRPr>
          </a:p>
        </p:txBody>
      </p:sp>
      <p:sp>
        <p:nvSpPr>
          <p:cNvPr id="3780" name="Google Shape;3780;p217"/>
          <p:cNvSpPr txBox="1"/>
          <p:nvPr>
            <p:ph idx="1" type="subTitle"/>
          </p:nvPr>
        </p:nvSpPr>
        <p:spPr>
          <a:xfrm>
            <a:off x="167200" y="1061350"/>
            <a:ext cx="8980200" cy="6846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800"/>
              </a:spcAft>
              <a:buNone/>
            </a:pPr>
            <a:r>
              <a:rPr b="1" lang="en">
                <a:solidFill>
                  <a:schemeClr val="dk1"/>
                </a:solidFill>
                <a:latin typeface="Roboto"/>
                <a:ea typeface="Roboto"/>
                <a:cs typeface="Roboto"/>
                <a:sym typeface="Roboto"/>
              </a:rPr>
              <a:t>Risk Assessment</a:t>
            </a:r>
            <a:r>
              <a:rPr lang="en">
                <a:solidFill>
                  <a:schemeClr val="dk1"/>
                </a:solidFill>
                <a:latin typeface="Roboto"/>
                <a:ea typeface="Roboto"/>
                <a:cs typeface="Roboto"/>
                <a:sym typeface="Roboto"/>
              </a:rPr>
              <a:t>: Analyzes what can go wrong, how likely it is to happen, what the potential consequences are, and how tolerable the identified risk is.</a:t>
            </a:r>
            <a:endParaRPr b="1" sz="1300">
              <a:solidFill>
                <a:schemeClr val="dk1"/>
              </a:solidFill>
              <a:latin typeface="Roboto"/>
              <a:ea typeface="Roboto"/>
              <a:cs typeface="Roboto"/>
              <a:sym typeface="Roboto"/>
            </a:endParaRPr>
          </a:p>
        </p:txBody>
      </p:sp>
      <p:pic>
        <p:nvPicPr>
          <p:cNvPr id="3781" name="Google Shape;3781;p217"/>
          <p:cNvPicPr preferRelativeResize="0"/>
          <p:nvPr/>
        </p:nvPicPr>
        <p:blipFill rotWithShape="1">
          <a:blip r:embed="rId3">
            <a:alphaModFix/>
          </a:blip>
          <a:srcRect b="1765" l="0" r="0" t="1774"/>
          <a:stretch/>
        </p:blipFill>
        <p:spPr>
          <a:xfrm>
            <a:off x="429777" y="945596"/>
            <a:ext cx="1079532" cy="834025"/>
          </a:xfrm>
          <a:prstGeom prst="rect">
            <a:avLst/>
          </a:prstGeom>
          <a:noFill/>
          <a:ln>
            <a:noFill/>
          </a:ln>
        </p:spPr>
      </p:pic>
      <p:sp>
        <p:nvSpPr>
          <p:cNvPr id="3782" name="Google Shape;3782;p217"/>
          <p:cNvSpPr/>
          <p:nvPr/>
        </p:nvSpPr>
        <p:spPr>
          <a:xfrm>
            <a:off x="1561625" y="1957000"/>
            <a:ext cx="7308000" cy="858000"/>
          </a:xfrm>
          <a:prstGeom prst="roundRect">
            <a:avLst>
              <a:gd fmla="val 12689"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17"/>
          <p:cNvSpPr txBox="1"/>
          <p:nvPr>
            <p:ph idx="2" type="subTitle"/>
          </p:nvPr>
        </p:nvSpPr>
        <p:spPr>
          <a:xfrm>
            <a:off x="167200" y="2096725"/>
            <a:ext cx="8980200" cy="6846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800"/>
              </a:spcAft>
              <a:buNone/>
            </a:pPr>
            <a:r>
              <a:rPr b="1" lang="en">
                <a:solidFill>
                  <a:schemeClr val="dk1"/>
                </a:solidFill>
                <a:latin typeface="Roboto"/>
                <a:ea typeface="Roboto"/>
                <a:cs typeface="Roboto"/>
                <a:sym typeface="Roboto"/>
              </a:rPr>
              <a:t>User Education</a:t>
            </a:r>
            <a:r>
              <a:rPr lang="en">
                <a:solidFill>
                  <a:schemeClr val="dk1"/>
                </a:solidFill>
                <a:latin typeface="Roboto"/>
                <a:ea typeface="Roboto"/>
                <a:cs typeface="Roboto"/>
                <a:sym typeface="Roboto"/>
              </a:rPr>
              <a:t>: The process of teaching users how to protect themselves from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cyber attacks by informing them of risks, exploits, and external threats as well as teaching them the skills needed to combat common attacks.</a:t>
            </a:r>
            <a:endParaRPr b="1" sz="1300">
              <a:solidFill>
                <a:schemeClr val="dk1"/>
              </a:solidFill>
              <a:latin typeface="Roboto"/>
              <a:ea typeface="Roboto"/>
              <a:cs typeface="Roboto"/>
              <a:sym typeface="Roboto"/>
            </a:endParaRPr>
          </a:p>
        </p:txBody>
      </p:sp>
      <p:pic>
        <p:nvPicPr>
          <p:cNvPr id="3784" name="Google Shape;3784;p217"/>
          <p:cNvPicPr preferRelativeResize="0"/>
          <p:nvPr/>
        </p:nvPicPr>
        <p:blipFill rotWithShape="1">
          <a:blip r:embed="rId3">
            <a:alphaModFix/>
          </a:blip>
          <a:srcRect b="1765" l="0" r="0" t="1774"/>
          <a:stretch/>
        </p:blipFill>
        <p:spPr>
          <a:xfrm>
            <a:off x="429777" y="1980971"/>
            <a:ext cx="1079532" cy="834025"/>
          </a:xfrm>
          <a:prstGeom prst="rect">
            <a:avLst/>
          </a:prstGeom>
          <a:noFill/>
          <a:ln>
            <a:noFill/>
          </a:ln>
        </p:spPr>
      </p:pic>
      <p:sp>
        <p:nvSpPr>
          <p:cNvPr id="3785" name="Google Shape;3785;p217"/>
          <p:cNvSpPr/>
          <p:nvPr/>
        </p:nvSpPr>
        <p:spPr>
          <a:xfrm>
            <a:off x="1561625" y="2992375"/>
            <a:ext cx="7308000" cy="858000"/>
          </a:xfrm>
          <a:prstGeom prst="roundRect">
            <a:avLst>
              <a:gd fmla="val 12689"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17"/>
          <p:cNvSpPr txBox="1"/>
          <p:nvPr>
            <p:ph idx="3" type="subTitle"/>
          </p:nvPr>
        </p:nvSpPr>
        <p:spPr>
          <a:xfrm>
            <a:off x="167200" y="3132100"/>
            <a:ext cx="8980200" cy="6846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800"/>
              </a:spcAft>
              <a:buNone/>
            </a:pPr>
            <a:r>
              <a:rPr b="1" lang="en">
                <a:solidFill>
                  <a:schemeClr val="dk1"/>
                </a:solidFill>
                <a:latin typeface="Roboto"/>
                <a:ea typeface="Roboto"/>
                <a:cs typeface="Roboto"/>
                <a:sym typeface="Roboto"/>
              </a:rPr>
              <a:t>Framework and Standards</a:t>
            </a:r>
            <a:r>
              <a:rPr lang="en">
                <a:solidFill>
                  <a:schemeClr val="dk1"/>
                </a:solidFill>
                <a:latin typeface="Roboto"/>
                <a:ea typeface="Roboto"/>
                <a:cs typeface="Roboto"/>
                <a:sym typeface="Roboto"/>
              </a:rPr>
              <a:t>: The creation of new security frameworks and practices for professionals to adhere to.</a:t>
            </a:r>
            <a:endParaRPr b="1" sz="1300">
              <a:solidFill>
                <a:schemeClr val="dk1"/>
              </a:solidFill>
              <a:latin typeface="Roboto"/>
              <a:ea typeface="Roboto"/>
              <a:cs typeface="Roboto"/>
              <a:sym typeface="Roboto"/>
            </a:endParaRPr>
          </a:p>
        </p:txBody>
      </p:sp>
      <p:pic>
        <p:nvPicPr>
          <p:cNvPr id="3787" name="Google Shape;3787;p217"/>
          <p:cNvPicPr preferRelativeResize="0"/>
          <p:nvPr/>
        </p:nvPicPr>
        <p:blipFill rotWithShape="1">
          <a:blip r:embed="rId3">
            <a:alphaModFix/>
          </a:blip>
          <a:srcRect b="1765" l="0" r="0" t="1774"/>
          <a:stretch/>
        </p:blipFill>
        <p:spPr>
          <a:xfrm>
            <a:off x="429777" y="3016346"/>
            <a:ext cx="1079532" cy="834025"/>
          </a:xfrm>
          <a:prstGeom prst="rect">
            <a:avLst/>
          </a:prstGeom>
          <a:noFill/>
          <a:ln>
            <a:noFill/>
          </a:ln>
        </p:spPr>
      </p:pic>
      <p:sp>
        <p:nvSpPr>
          <p:cNvPr id="3788" name="Google Shape;3788;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2" name="Shape 3792"/>
        <p:cNvGrpSpPr/>
        <p:nvPr/>
      </p:nvGrpSpPr>
      <p:grpSpPr>
        <a:xfrm>
          <a:off x="0" y="0"/>
          <a:ext cx="0" cy="0"/>
          <a:chOff x="0" y="0"/>
          <a:chExt cx="0" cy="0"/>
        </a:xfrm>
      </p:grpSpPr>
      <p:sp>
        <p:nvSpPr>
          <p:cNvPr id="3793" name="Google Shape;3793;p21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3794" name="Google Shape;3794;p21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Career and Pathway Research</a:t>
            </a:r>
            <a:endParaRPr>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2000">
              <a:latin typeface="Roboto Light"/>
              <a:ea typeface="Roboto Light"/>
              <a:cs typeface="Roboto Light"/>
              <a:sym typeface="Roboto Light"/>
            </a:endParaRPr>
          </a:p>
          <a:p>
            <a:pPr indent="0" lvl="0" marL="0" rtl="0" algn="l">
              <a:lnSpc>
                <a:spcPct val="114000"/>
              </a:lnSpc>
              <a:spcBef>
                <a:spcPts val="800"/>
              </a:spcBef>
              <a:spcAft>
                <a:spcPts val="0"/>
              </a:spcAft>
              <a:buNone/>
            </a:pPr>
            <a:r>
              <a:rPr lang="en" sz="2000">
                <a:latin typeface="Roboto Light"/>
                <a:ea typeface="Roboto Light"/>
                <a:cs typeface="Roboto Light"/>
                <a:sym typeface="Roboto Light"/>
              </a:rPr>
              <a:t>In this activity, we will begin to research security careers and pathways in depth. </a:t>
            </a:r>
            <a:endParaRPr sz="2000">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000">
                <a:latin typeface="Roboto Light"/>
                <a:ea typeface="Roboto Light"/>
                <a:cs typeface="Roboto Light"/>
                <a:sym typeface="Roboto Light"/>
              </a:rPr>
              <a:t>Instructions sent via Slack.</a:t>
            </a:r>
            <a:endParaRPr sz="2000">
              <a:latin typeface="Roboto Light"/>
              <a:ea typeface="Roboto Light"/>
              <a:cs typeface="Roboto Light"/>
              <a:sym typeface="Roboto Light"/>
            </a:endParaRPr>
          </a:p>
        </p:txBody>
      </p:sp>
      <p:sp>
        <p:nvSpPr>
          <p:cNvPr id="3795" name="Google Shape;3795;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9" name="Shape 3799"/>
        <p:cNvGrpSpPr/>
        <p:nvPr/>
      </p:nvGrpSpPr>
      <p:grpSpPr>
        <a:xfrm>
          <a:off x="0" y="0"/>
          <a:ext cx="0" cy="0"/>
          <a:chOff x="0" y="0"/>
          <a:chExt cx="0" cy="0"/>
        </a:xfrm>
      </p:grpSpPr>
      <p:sp>
        <p:nvSpPr>
          <p:cNvPr id="3800" name="Google Shape;3800;p2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a:t>
            </a:r>
            <a:r>
              <a:rPr lang="en"/>
              <a:t>: </a:t>
            </a:r>
            <a:r>
              <a:rPr lang="en">
                <a:solidFill>
                  <a:schemeClr val="dk1"/>
                </a:solidFill>
                <a:latin typeface="Roboto Light"/>
                <a:ea typeface="Roboto Light"/>
                <a:cs typeface="Roboto Light"/>
                <a:sym typeface="Roboto Light"/>
              </a:rPr>
              <a:t>Career and Pathway</a:t>
            </a:r>
            <a:r>
              <a:rPr lang="en">
                <a:solidFill>
                  <a:schemeClr val="dk1"/>
                </a:solidFill>
                <a:latin typeface="Roboto Light"/>
                <a:ea typeface="Roboto Light"/>
                <a:cs typeface="Roboto Light"/>
                <a:sym typeface="Roboto Light"/>
              </a:rPr>
              <a:t> Research</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3801" name="Google Shape;3801;p219"/>
          <p:cNvSpPr txBox="1"/>
          <p:nvPr>
            <p:ph idx="1" type="subTitle"/>
          </p:nvPr>
        </p:nvSpPr>
        <p:spPr>
          <a:xfrm>
            <a:off x="0" y="675975"/>
            <a:ext cx="9144000" cy="374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Instructions:</a:t>
            </a:r>
            <a:endParaRPr b="1"/>
          </a:p>
          <a:p>
            <a:pPr indent="0" lvl="0" marL="0" rtl="0" algn="l">
              <a:lnSpc>
                <a:spcPct val="114000"/>
              </a:lnSpc>
              <a:spcBef>
                <a:spcPts val="0"/>
              </a:spcBef>
              <a:spcAft>
                <a:spcPts val="0"/>
              </a:spcAft>
              <a:buClr>
                <a:schemeClr val="dk1"/>
              </a:buClr>
              <a:buSzPts val="1100"/>
              <a:buFont typeface="Arial"/>
              <a:buNone/>
            </a:pPr>
            <a:r>
              <a:rPr lang="en" sz="1600">
                <a:solidFill>
                  <a:srgbClr val="24292E"/>
                </a:solidFill>
                <a:highlight>
                  <a:schemeClr val="lt1"/>
                </a:highlight>
                <a:latin typeface="Roboto Medium"/>
                <a:ea typeface="Roboto Medium"/>
                <a:cs typeface="Roboto Medium"/>
                <a:sym typeface="Roboto Medium"/>
              </a:rPr>
              <a:t>Take a few minutes to search popular job listing websites (Indeed, LinkedIn, Dice) for “Cybersecurity Jobs”.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4000"/>
              </a:lnSpc>
              <a:spcBef>
                <a:spcPts val="400"/>
              </a:spcBef>
              <a:spcAft>
                <a:spcPts val="0"/>
              </a:spcAft>
              <a:buClr>
                <a:srgbClr val="24292E"/>
              </a:buClr>
              <a:buSzPts val="1400"/>
              <a:buFont typeface="Roboto"/>
              <a:buChar char="●"/>
            </a:pPr>
            <a:r>
              <a:rPr lang="en" sz="1400">
                <a:solidFill>
                  <a:srgbClr val="24292E"/>
                </a:solidFill>
                <a:highlight>
                  <a:schemeClr val="lt1"/>
                </a:highlight>
              </a:rPr>
              <a:t>Review at least three job postings in depth.</a:t>
            </a:r>
            <a:endParaRPr sz="1400">
              <a:solidFill>
                <a:srgbClr val="24292E"/>
              </a:solidFill>
              <a:highlight>
                <a:schemeClr val="lt1"/>
              </a:highlight>
            </a:endParaRPr>
          </a:p>
          <a:p>
            <a:pPr indent="-180340" lvl="0" marL="320040" rtl="0" algn="l">
              <a:lnSpc>
                <a:spcPct val="115000"/>
              </a:lnSpc>
              <a:spcBef>
                <a:spcPts val="400"/>
              </a:spcBef>
              <a:spcAft>
                <a:spcPts val="0"/>
              </a:spcAft>
              <a:buClr>
                <a:srgbClr val="24292E"/>
              </a:buClr>
              <a:buSzPts val="1400"/>
              <a:buFont typeface="Roboto"/>
              <a:buChar char="●"/>
            </a:pPr>
            <a:r>
              <a:rPr lang="en" sz="1400">
                <a:solidFill>
                  <a:srgbClr val="24292E"/>
                </a:solidFill>
                <a:highlight>
                  <a:schemeClr val="lt1"/>
                </a:highlight>
              </a:rPr>
              <a:t>Review at least two job postings with similar titles, and take note of differences between skills </a:t>
            </a:r>
            <a:br>
              <a:rPr lang="en" sz="1400">
                <a:solidFill>
                  <a:srgbClr val="24292E"/>
                </a:solidFill>
                <a:highlight>
                  <a:schemeClr val="lt1"/>
                </a:highlight>
              </a:rPr>
            </a:br>
            <a:r>
              <a:rPr lang="en" sz="1400">
                <a:solidFill>
                  <a:srgbClr val="24292E"/>
                </a:solidFill>
                <a:highlight>
                  <a:schemeClr val="lt1"/>
                </a:highlight>
              </a:rPr>
              <a:t>and qualifications required.</a:t>
            </a:r>
            <a:endParaRPr sz="1400">
              <a:solidFill>
                <a:srgbClr val="24292E"/>
              </a:solidFill>
              <a:highlight>
                <a:schemeClr val="lt1"/>
              </a:highlight>
            </a:endParaRPr>
          </a:p>
          <a:p>
            <a:pPr indent="0" lvl="0" marL="0" rtl="0" algn="l">
              <a:lnSpc>
                <a:spcPct val="114000"/>
              </a:lnSpc>
              <a:spcBef>
                <a:spcPts val="1200"/>
              </a:spcBef>
              <a:spcAft>
                <a:spcPts val="0"/>
              </a:spcAft>
              <a:buClr>
                <a:schemeClr val="dk1"/>
              </a:buClr>
              <a:buSzPts val="1100"/>
              <a:buFont typeface="Arial"/>
              <a:buNone/>
            </a:pPr>
            <a:r>
              <a:rPr lang="en" sz="1400">
                <a:solidFill>
                  <a:srgbClr val="24292E"/>
                </a:solidFill>
                <a:highlight>
                  <a:schemeClr val="lt1"/>
                </a:highlight>
                <a:latin typeface="Roboto Medium"/>
                <a:ea typeface="Roboto Medium"/>
                <a:cs typeface="Roboto Medium"/>
                <a:sym typeface="Roboto Medium"/>
              </a:rPr>
              <a:t>Be prepared to share:</a:t>
            </a:r>
            <a:endParaRPr sz="1400">
              <a:solidFill>
                <a:srgbClr val="24292E"/>
              </a:solidFill>
              <a:highlight>
                <a:schemeClr val="lt1"/>
              </a:highlight>
              <a:latin typeface="Roboto Medium"/>
              <a:ea typeface="Roboto Medium"/>
              <a:cs typeface="Roboto Medium"/>
              <a:sym typeface="Roboto Medium"/>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What search terms did you use? Why did you use these search terms?</a:t>
            </a:r>
            <a:endParaRPr sz="1300">
              <a:solidFill>
                <a:srgbClr val="24292E"/>
              </a:solidFill>
              <a:highlight>
                <a:schemeClr val="lt1"/>
              </a:highlight>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How confident did you feel about these search terms? Did you already have a clear idea of the specific roles you want or do you hope to have a better sense of that as the program progresses?</a:t>
            </a:r>
            <a:endParaRPr sz="1300">
              <a:solidFill>
                <a:srgbClr val="24292E"/>
              </a:solidFill>
              <a:highlight>
                <a:schemeClr val="lt1"/>
              </a:highlight>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How many jobs did you find?</a:t>
            </a:r>
            <a:endParaRPr sz="1300">
              <a:solidFill>
                <a:srgbClr val="24292E"/>
              </a:solidFill>
              <a:highlight>
                <a:schemeClr val="lt1"/>
              </a:highlight>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What did the job descriptions entail?</a:t>
            </a:r>
            <a:endParaRPr sz="1300">
              <a:solidFill>
                <a:srgbClr val="24292E"/>
              </a:solidFill>
              <a:highlight>
                <a:schemeClr val="lt1"/>
              </a:highlight>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What skills and qualifications did you see frequently?</a:t>
            </a:r>
            <a:endParaRPr sz="1300">
              <a:solidFill>
                <a:srgbClr val="24292E"/>
              </a:solidFill>
              <a:highlight>
                <a:schemeClr val="lt1"/>
              </a:highlight>
            </a:endParaRPr>
          </a:p>
          <a:p>
            <a:pPr indent="-173990" lvl="0" marL="320040" rtl="0" algn="l">
              <a:lnSpc>
                <a:spcPct val="114000"/>
              </a:lnSpc>
              <a:spcBef>
                <a:spcPts val="400"/>
              </a:spcBef>
              <a:spcAft>
                <a:spcPts val="400"/>
              </a:spcAft>
              <a:buClr>
                <a:srgbClr val="24292E"/>
              </a:buClr>
              <a:buSzPts val="1300"/>
              <a:buChar char="●"/>
            </a:pPr>
            <a:r>
              <a:rPr lang="en" sz="1300">
                <a:solidFill>
                  <a:srgbClr val="24292E"/>
                </a:solidFill>
                <a:highlight>
                  <a:schemeClr val="lt1"/>
                </a:highlight>
              </a:rPr>
              <a:t>How did skills and qualifications differ between similarly titled jobs?</a:t>
            </a:r>
            <a:r>
              <a:rPr lang="en" sz="1300"/>
              <a:t> </a:t>
            </a:r>
            <a:endParaRPr sz="1300"/>
          </a:p>
        </p:txBody>
      </p:sp>
      <p:sp>
        <p:nvSpPr>
          <p:cNvPr id="3802" name="Google Shape;3802;p21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a:t>
            </a:r>
            <a:r>
              <a:rPr lang="en"/>
              <a:t>40 Minutes</a:t>
            </a:r>
            <a:endParaRPr/>
          </a:p>
        </p:txBody>
      </p:sp>
      <p:sp>
        <p:nvSpPr>
          <p:cNvPr id="3803" name="Google Shape;3803;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7" name="Shape 3807"/>
        <p:cNvGrpSpPr/>
        <p:nvPr/>
      </p:nvGrpSpPr>
      <p:grpSpPr>
        <a:xfrm>
          <a:off x="0" y="0"/>
          <a:ext cx="0" cy="0"/>
          <a:chOff x="0" y="0"/>
          <a:chExt cx="0" cy="0"/>
        </a:xfrm>
      </p:grpSpPr>
      <p:sp>
        <p:nvSpPr>
          <p:cNvPr id="3808" name="Google Shape;3808;p22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Share Your Answers</a:t>
            </a:r>
            <a:endParaRPr/>
          </a:p>
        </p:txBody>
      </p:sp>
      <p:sp>
        <p:nvSpPr>
          <p:cNvPr id="3809" name="Google Shape;3809;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3813" name="Shape 3813"/>
        <p:cNvGrpSpPr/>
        <p:nvPr/>
      </p:nvGrpSpPr>
      <p:grpSpPr>
        <a:xfrm>
          <a:off x="0" y="0"/>
          <a:ext cx="0" cy="0"/>
          <a:chOff x="0" y="0"/>
          <a:chExt cx="0" cy="0"/>
        </a:xfrm>
      </p:grpSpPr>
      <p:sp>
        <p:nvSpPr>
          <p:cNvPr id="3814" name="Google Shape;3814;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Sample (Entry-Level) Cybersecurity Titles</a:t>
            </a:r>
            <a:endParaRPr/>
          </a:p>
        </p:txBody>
      </p:sp>
      <p:sp>
        <p:nvSpPr>
          <p:cNvPr id="3815" name="Google Shape;3815;p221"/>
          <p:cNvSpPr txBox="1"/>
          <p:nvPr>
            <p:ph idx="1" type="subTitle"/>
          </p:nvPr>
        </p:nvSpPr>
        <p:spPr>
          <a:xfrm>
            <a:off x="0" y="675975"/>
            <a:ext cx="8775900" cy="612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Knowing the </a:t>
            </a:r>
            <a:r>
              <a:rPr b="1" lang="en"/>
              <a:t>correct </a:t>
            </a:r>
            <a:r>
              <a:rPr lang="en"/>
              <a:t>job titles and job types is the first step towards pursuing a career in the space. Be precise in your search!</a:t>
            </a:r>
            <a:endParaRPr/>
          </a:p>
        </p:txBody>
      </p:sp>
      <p:graphicFrame>
        <p:nvGraphicFramePr>
          <p:cNvPr id="3816" name="Google Shape;3816;p221"/>
          <p:cNvGraphicFramePr/>
          <p:nvPr/>
        </p:nvGraphicFramePr>
        <p:xfrm>
          <a:off x="267650" y="1535250"/>
          <a:ext cx="3000000" cy="3000000"/>
        </p:xfrm>
        <a:graphic>
          <a:graphicData uri="http://schemas.openxmlformats.org/drawingml/2006/table">
            <a:tbl>
              <a:tblPr>
                <a:noFill/>
                <a:tableStyleId>{1C65E60A-ABD9-4068-8AFC-D62036BB02A5}</a:tableStyleId>
              </a:tblPr>
              <a:tblGrid>
                <a:gridCol w="2152175"/>
                <a:gridCol w="2152175"/>
                <a:gridCol w="2152175"/>
                <a:gridCol w="2152175"/>
              </a:tblGrid>
              <a:tr h="381000">
                <a:tc>
                  <a:txBody>
                    <a:bodyPr/>
                    <a:lstStyle/>
                    <a:p>
                      <a:pPr indent="0" lvl="0" marL="0" rtl="0" algn="ctr">
                        <a:spcBef>
                          <a:spcPts val="0"/>
                        </a:spcBef>
                        <a:spcAft>
                          <a:spcPts val="0"/>
                        </a:spcAft>
                        <a:buNone/>
                      </a:pPr>
                      <a:r>
                        <a:rPr lang="en" sz="1500">
                          <a:latin typeface="Roboto"/>
                          <a:ea typeface="Roboto"/>
                          <a:cs typeface="Roboto"/>
                          <a:sym typeface="Roboto"/>
                        </a:rPr>
                        <a:t>Security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500">
                          <a:latin typeface="Roboto"/>
                          <a:ea typeface="Roboto"/>
                          <a:cs typeface="Roboto"/>
                          <a:sym typeface="Roboto"/>
                        </a:rPr>
                        <a:t>Security Operations Center (SOC)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500">
                          <a:latin typeface="Roboto"/>
                          <a:ea typeface="Roboto"/>
                          <a:cs typeface="Roboto"/>
                          <a:sym typeface="Roboto"/>
                        </a:rPr>
                        <a:t>Security Engineer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500">
                          <a:latin typeface="Roboto"/>
                          <a:ea typeface="Roboto"/>
                          <a:cs typeface="Roboto"/>
                          <a:sym typeface="Roboto"/>
                        </a:rPr>
                        <a:t>Systems Engineer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96200">
                <a:tc>
                  <a:txBody>
                    <a:bodyPr/>
                    <a:lstStyle/>
                    <a:p>
                      <a:pPr indent="0" lvl="0" marL="0" rtl="0" algn="ctr">
                        <a:spcBef>
                          <a:spcPts val="0"/>
                        </a:spcBef>
                        <a:spcAft>
                          <a:spcPts val="0"/>
                        </a:spcAft>
                        <a:buNone/>
                      </a:pPr>
                      <a:r>
                        <a:rPr lang="en" sz="1500">
                          <a:latin typeface="Roboto"/>
                          <a:ea typeface="Roboto"/>
                          <a:cs typeface="Roboto"/>
                          <a:sym typeface="Roboto"/>
                        </a:rPr>
                        <a:t>Cyber Threat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FFD"/>
                    </a:solidFill>
                  </a:tcPr>
                </a:tc>
                <a:tc>
                  <a:txBody>
                    <a:bodyPr/>
                    <a:lstStyle/>
                    <a:p>
                      <a:pPr indent="0" lvl="0" marL="0" rtl="0" algn="ctr">
                        <a:spcBef>
                          <a:spcPts val="0"/>
                        </a:spcBef>
                        <a:spcAft>
                          <a:spcPts val="0"/>
                        </a:spcAft>
                        <a:buNone/>
                      </a:pPr>
                      <a:r>
                        <a:rPr lang="en" sz="1500">
                          <a:latin typeface="Roboto"/>
                          <a:ea typeface="Roboto"/>
                          <a:cs typeface="Roboto"/>
                          <a:sym typeface="Roboto"/>
                        </a:rPr>
                        <a:t>Cyber Defense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FFD"/>
                    </a:solidFill>
                  </a:tcPr>
                </a:tc>
                <a:tc>
                  <a:txBody>
                    <a:bodyPr/>
                    <a:lstStyle/>
                    <a:p>
                      <a:pPr indent="0" lvl="0" marL="0" rtl="0" algn="ctr">
                        <a:spcBef>
                          <a:spcPts val="0"/>
                        </a:spcBef>
                        <a:spcAft>
                          <a:spcPts val="0"/>
                        </a:spcAft>
                        <a:buNone/>
                      </a:pPr>
                      <a:r>
                        <a:rPr lang="en" sz="1500">
                          <a:latin typeface="Roboto"/>
                          <a:ea typeface="Roboto"/>
                          <a:cs typeface="Roboto"/>
                          <a:sym typeface="Roboto"/>
                        </a:rPr>
                        <a:t>Incident Response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FFD"/>
                    </a:solidFill>
                  </a:tcPr>
                </a:tc>
                <a:tc>
                  <a:txBody>
                    <a:bodyPr/>
                    <a:lstStyle/>
                    <a:p>
                      <a:pPr indent="0" lvl="0" marL="0" rtl="0" algn="ctr">
                        <a:spcBef>
                          <a:spcPts val="0"/>
                        </a:spcBef>
                        <a:spcAft>
                          <a:spcPts val="0"/>
                        </a:spcAft>
                        <a:buNone/>
                      </a:pPr>
                      <a:r>
                        <a:rPr lang="en" sz="1500">
                          <a:latin typeface="Roboto"/>
                          <a:ea typeface="Roboto"/>
                          <a:cs typeface="Roboto"/>
                          <a:sym typeface="Roboto"/>
                        </a:rPr>
                        <a:t>Intelligence Analyst</a:t>
                      </a:r>
                      <a:endParaRPr sz="1500">
                        <a:latin typeface="Roboto"/>
                        <a:ea typeface="Roboto"/>
                        <a:cs typeface="Roboto"/>
                        <a:sym typeface="Roboto"/>
                      </a:endParaRPr>
                    </a:p>
                    <a:p>
                      <a:pPr indent="0" lvl="0" marL="0" rtl="0" algn="ctr">
                        <a:spcBef>
                          <a:spcPts val="0"/>
                        </a:spcBef>
                        <a:spcAft>
                          <a:spcPts val="0"/>
                        </a:spcAft>
                        <a:buNone/>
                      </a:pPr>
                      <a:r>
                        <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FFD"/>
                    </a:solidFill>
                  </a:tcPr>
                </a:tc>
              </a:tr>
              <a:tr h="396200">
                <a:tc>
                  <a:txBody>
                    <a:bodyPr/>
                    <a:lstStyle/>
                    <a:p>
                      <a:pPr indent="0" lvl="0" marL="0" rtl="0" algn="ctr">
                        <a:spcBef>
                          <a:spcPts val="0"/>
                        </a:spcBef>
                        <a:spcAft>
                          <a:spcPts val="0"/>
                        </a:spcAft>
                        <a:buNone/>
                      </a:pPr>
                      <a:r>
                        <a:rPr lang="en" sz="1500">
                          <a:latin typeface="Roboto"/>
                          <a:ea typeface="Roboto"/>
                          <a:cs typeface="Roboto"/>
                          <a:sym typeface="Roboto"/>
                        </a:rPr>
                        <a:t>Information Assurance Technician</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BD0FB"/>
                    </a:solidFill>
                  </a:tcPr>
                </a:tc>
                <a:tc>
                  <a:txBody>
                    <a:bodyPr/>
                    <a:lstStyle/>
                    <a:p>
                      <a:pPr indent="0" lvl="0" marL="0" rtl="0" algn="ctr">
                        <a:spcBef>
                          <a:spcPts val="0"/>
                        </a:spcBef>
                        <a:spcAft>
                          <a:spcPts val="0"/>
                        </a:spcAft>
                        <a:buNone/>
                      </a:pPr>
                      <a:r>
                        <a:rPr lang="en" sz="1500">
                          <a:latin typeface="Roboto"/>
                          <a:ea typeface="Roboto"/>
                          <a:cs typeface="Roboto"/>
                          <a:sym typeface="Roboto"/>
                        </a:rPr>
                        <a:t>Risk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BD0FB"/>
                    </a:solidFill>
                  </a:tcPr>
                </a:tc>
                <a:tc>
                  <a:txBody>
                    <a:bodyPr/>
                    <a:lstStyle/>
                    <a:p>
                      <a:pPr indent="0" lvl="0" marL="0" rtl="0" algn="ctr">
                        <a:spcBef>
                          <a:spcPts val="0"/>
                        </a:spcBef>
                        <a:spcAft>
                          <a:spcPts val="0"/>
                        </a:spcAft>
                        <a:buNone/>
                      </a:pPr>
                      <a:r>
                        <a:rPr lang="en" sz="1500">
                          <a:latin typeface="Roboto"/>
                          <a:ea typeface="Roboto"/>
                          <a:cs typeface="Roboto"/>
                          <a:sym typeface="Roboto"/>
                        </a:rPr>
                        <a:t>Forensics Investigator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BD0FB"/>
                    </a:solidFill>
                  </a:tcPr>
                </a:tc>
                <a:tc>
                  <a:txBody>
                    <a:bodyPr/>
                    <a:lstStyle/>
                    <a:p>
                      <a:pPr indent="0" lvl="0" marL="0" rtl="0" algn="ctr">
                        <a:spcBef>
                          <a:spcPts val="0"/>
                        </a:spcBef>
                        <a:spcAft>
                          <a:spcPts val="0"/>
                        </a:spcAft>
                        <a:buNone/>
                      </a:pPr>
                      <a:r>
                        <a:rPr lang="en" sz="1500">
                          <a:latin typeface="Roboto"/>
                          <a:ea typeface="Roboto"/>
                          <a:cs typeface="Roboto"/>
                          <a:sym typeface="Roboto"/>
                        </a:rPr>
                        <a:t>Systems Administrator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BD0FB"/>
                    </a:solidFill>
                  </a:tcPr>
                </a:tc>
              </a:tr>
              <a:tr h="396200">
                <a:tc>
                  <a:txBody>
                    <a:bodyPr/>
                    <a:lstStyle/>
                    <a:p>
                      <a:pPr indent="0" lvl="0" marL="0" rtl="0" algn="ctr">
                        <a:spcBef>
                          <a:spcPts val="0"/>
                        </a:spcBef>
                        <a:spcAft>
                          <a:spcPts val="0"/>
                        </a:spcAft>
                        <a:buNone/>
                      </a:pPr>
                      <a:r>
                        <a:rPr lang="en" sz="1500">
                          <a:latin typeface="Roboto"/>
                          <a:ea typeface="Roboto"/>
                          <a:cs typeface="Roboto"/>
                          <a:sym typeface="Roboto"/>
                        </a:rPr>
                        <a:t>Network Engineer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EB5F6"/>
                    </a:solidFill>
                  </a:tcPr>
                </a:tc>
                <a:tc>
                  <a:txBody>
                    <a:bodyPr/>
                    <a:lstStyle/>
                    <a:p>
                      <a:pPr indent="0" lvl="0" marL="0" rtl="0" algn="ctr">
                        <a:spcBef>
                          <a:spcPts val="0"/>
                        </a:spcBef>
                        <a:spcAft>
                          <a:spcPts val="0"/>
                        </a:spcAft>
                        <a:buNone/>
                      </a:pPr>
                      <a:r>
                        <a:rPr lang="en" sz="1500">
                          <a:latin typeface="Roboto"/>
                          <a:ea typeface="Roboto"/>
                          <a:cs typeface="Roboto"/>
                          <a:sym typeface="Roboto"/>
                        </a:rPr>
                        <a:t>IT Auditor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EB5F6"/>
                    </a:solidFill>
                  </a:tcPr>
                </a:tc>
                <a:tc>
                  <a:txBody>
                    <a:bodyPr/>
                    <a:lstStyle/>
                    <a:p>
                      <a:pPr indent="0" lvl="0" marL="0" rtl="0" algn="ctr">
                        <a:spcBef>
                          <a:spcPts val="0"/>
                        </a:spcBef>
                        <a:spcAft>
                          <a:spcPts val="0"/>
                        </a:spcAft>
                        <a:buNone/>
                      </a:pPr>
                      <a:r>
                        <a:rPr lang="en" sz="1500">
                          <a:latin typeface="Roboto"/>
                          <a:ea typeface="Roboto"/>
                          <a:cs typeface="Roboto"/>
                          <a:sym typeface="Roboto"/>
                        </a:rPr>
                        <a:t>Application Security Engineer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EB5F6"/>
                    </a:solidFill>
                  </a:tcPr>
                </a:tc>
                <a:tc>
                  <a:txBody>
                    <a:bodyPr/>
                    <a:lstStyle/>
                    <a:p>
                      <a:pPr indent="0" lvl="0" marL="0" rtl="0" algn="ctr">
                        <a:spcBef>
                          <a:spcPts val="0"/>
                        </a:spcBef>
                        <a:spcAft>
                          <a:spcPts val="0"/>
                        </a:spcAft>
                        <a:buNone/>
                      </a:pPr>
                      <a:r>
                        <a:rPr lang="en" sz="1500">
                          <a:latin typeface="Roboto"/>
                          <a:ea typeface="Roboto"/>
                          <a:cs typeface="Roboto"/>
                          <a:sym typeface="Roboto"/>
                        </a:rPr>
                        <a:t>Penetration Tester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EB5F6"/>
                    </a:solidFill>
                  </a:tcPr>
                </a:tc>
              </a:tr>
              <a:tr h="396200">
                <a:tc>
                  <a:txBody>
                    <a:bodyPr/>
                    <a:lstStyle/>
                    <a:p>
                      <a:pPr indent="0" lvl="0" marL="0" rtl="0" algn="ctr">
                        <a:spcBef>
                          <a:spcPts val="0"/>
                        </a:spcBef>
                        <a:spcAft>
                          <a:spcPts val="0"/>
                        </a:spcAft>
                        <a:buNone/>
                      </a:pPr>
                      <a:r>
                        <a:rPr lang="en" sz="1500">
                          <a:latin typeface="Roboto"/>
                          <a:ea typeface="Roboto"/>
                          <a:cs typeface="Roboto"/>
                          <a:sym typeface="Roboto"/>
                        </a:rPr>
                        <a:t>Information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97E5"/>
                    </a:solidFill>
                  </a:tcPr>
                </a:tc>
                <a:tc>
                  <a:txBody>
                    <a:bodyPr/>
                    <a:lstStyle/>
                    <a:p>
                      <a:pPr indent="0" lvl="0" marL="0" rtl="0" algn="ctr">
                        <a:spcBef>
                          <a:spcPts val="0"/>
                        </a:spcBef>
                        <a:spcAft>
                          <a:spcPts val="0"/>
                        </a:spcAft>
                        <a:buNone/>
                      </a:pPr>
                      <a:r>
                        <a:rPr lang="en" sz="1500">
                          <a:latin typeface="Roboto"/>
                          <a:ea typeface="Roboto"/>
                          <a:cs typeface="Roboto"/>
                          <a:sym typeface="Roboto"/>
                        </a:rPr>
                        <a:t>Systems Security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97E5"/>
                    </a:solidFill>
                  </a:tcPr>
                </a:tc>
                <a:tc>
                  <a:txBody>
                    <a:bodyPr/>
                    <a:lstStyle/>
                    <a:p>
                      <a:pPr indent="0" lvl="0" marL="0" rtl="0" algn="ctr">
                        <a:spcBef>
                          <a:spcPts val="0"/>
                        </a:spcBef>
                        <a:spcAft>
                          <a:spcPts val="0"/>
                        </a:spcAft>
                        <a:buNone/>
                      </a:pPr>
                      <a:r>
                        <a:rPr lang="en" sz="1500">
                          <a:latin typeface="Roboto"/>
                          <a:ea typeface="Roboto"/>
                          <a:cs typeface="Roboto"/>
                          <a:sym typeface="Roboto"/>
                        </a:rPr>
                        <a:t>IT Specialist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97E5"/>
                    </a:solidFill>
                  </a:tcPr>
                </a:tc>
                <a:tc>
                  <a:txBody>
                    <a:bodyPr/>
                    <a:lstStyle/>
                    <a:p>
                      <a:pPr indent="0" lvl="0" marL="0" rtl="0" algn="ctr">
                        <a:spcBef>
                          <a:spcPts val="0"/>
                        </a:spcBef>
                        <a:spcAft>
                          <a:spcPts val="0"/>
                        </a:spcAft>
                        <a:buNone/>
                      </a:pPr>
                      <a:r>
                        <a:rPr lang="en" sz="1500">
                          <a:latin typeface="Roboto"/>
                          <a:ea typeface="Roboto"/>
                          <a:cs typeface="Roboto"/>
                          <a:sym typeface="Roboto"/>
                        </a:rPr>
                        <a:t>Web Engineer - Application Security</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97E5"/>
                    </a:solidFill>
                  </a:tcPr>
                </a:tc>
              </a:tr>
            </a:tbl>
          </a:graphicData>
        </a:graphic>
      </p:graphicFrame>
      <p:sp>
        <p:nvSpPr>
          <p:cNvPr id="3817" name="Google Shape;3817;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3821" name="Shape 3821"/>
        <p:cNvGrpSpPr/>
        <p:nvPr/>
      </p:nvGrpSpPr>
      <p:grpSpPr>
        <a:xfrm>
          <a:off x="0" y="0"/>
          <a:ext cx="0" cy="0"/>
          <a:chOff x="0" y="0"/>
          <a:chExt cx="0" cy="0"/>
        </a:xfrm>
      </p:grpSpPr>
      <p:sp>
        <p:nvSpPr>
          <p:cNvPr id="3822" name="Google Shape;3822;p2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 Fields by the Numbers</a:t>
            </a:r>
            <a:endParaRPr/>
          </a:p>
        </p:txBody>
      </p:sp>
      <p:sp>
        <p:nvSpPr>
          <p:cNvPr id="3823" name="Google Shape;3823;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24" name="Google Shape;3824;p222"/>
          <p:cNvSpPr/>
          <p:nvPr/>
        </p:nvSpPr>
        <p:spPr>
          <a:xfrm>
            <a:off x="1352550" y="1668013"/>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5" name="Google Shape;3825;p222"/>
          <p:cNvPicPr preferRelativeResize="0"/>
          <p:nvPr/>
        </p:nvPicPr>
        <p:blipFill rotWithShape="1">
          <a:blip r:embed="rId3">
            <a:alphaModFix/>
          </a:blip>
          <a:srcRect b="1765" l="0" r="0" t="1774"/>
          <a:stretch/>
        </p:blipFill>
        <p:spPr>
          <a:xfrm>
            <a:off x="429768" y="1691998"/>
            <a:ext cx="785567" cy="606900"/>
          </a:xfrm>
          <a:prstGeom prst="rect">
            <a:avLst/>
          </a:prstGeom>
          <a:noFill/>
          <a:ln>
            <a:noFill/>
          </a:ln>
        </p:spPr>
      </p:pic>
      <p:sp>
        <p:nvSpPr>
          <p:cNvPr id="3826" name="Google Shape;3826;p222"/>
          <p:cNvSpPr/>
          <p:nvPr/>
        </p:nvSpPr>
        <p:spPr>
          <a:xfrm>
            <a:off x="1352550" y="2374713"/>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22"/>
          <p:cNvSpPr txBox="1"/>
          <p:nvPr>
            <p:ph idx="1" type="subTitle"/>
          </p:nvPr>
        </p:nvSpPr>
        <p:spPr>
          <a:xfrm>
            <a:off x="3375" y="24568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4000"/>
              </a:lnSpc>
              <a:spcBef>
                <a:spcPts val="0"/>
              </a:spcBef>
              <a:spcAft>
                <a:spcPts val="800"/>
              </a:spcAft>
              <a:buNone/>
            </a:pPr>
            <a:r>
              <a:rPr b="1" lang="en">
                <a:solidFill>
                  <a:schemeClr val="dk1"/>
                </a:solidFill>
                <a:latin typeface="Roboto"/>
                <a:ea typeface="Roboto"/>
                <a:cs typeface="Roboto"/>
                <a:sym typeface="Roboto"/>
              </a:rPr>
              <a:t>Cyber security jobs grew at a rate 3x as fast as IT jobs</a:t>
            </a:r>
            <a:r>
              <a:rPr lang="en">
                <a:solidFill>
                  <a:schemeClr val="dk1"/>
                </a:solidFill>
                <a:latin typeface="Roboto"/>
                <a:ea typeface="Roboto"/>
                <a:cs typeface="Roboto"/>
                <a:sym typeface="Roboto"/>
              </a:rPr>
              <a:t> as a whole between 2010-2014;</a:t>
            </a:r>
            <a:endParaRPr sz="1300">
              <a:latin typeface="Roboto"/>
              <a:ea typeface="Roboto"/>
              <a:cs typeface="Roboto"/>
              <a:sym typeface="Roboto"/>
            </a:endParaRPr>
          </a:p>
        </p:txBody>
      </p:sp>
      <p:pic>
        <p:nvPicPr>
          <p:cNvPr id="3828" name="Google Shape;3828;p222"/>
          <p:cNvPicPr preferRelativeResize="0"/>
          <p:nvPr/>
        </p:nvPicPr>
        <p:blipFill rotWithShape="1">
          <a:blip r:embed="rId3">
            <a:alphaModFix/>
          </a:blip>
          <a:srcRect b="1765" l="0" r="0" t="1774"/>
          <a:stretch/>
        </p:blipFill>
        <p:spPr>
          <a:xfrm>
            <a:off x="429768" y="2398698"/>
            <a:ext cx="785567" cy="606900"/>
          </a:xfrm>
          <a:prstGeom prst="rect">
            <a:avLst/>
          </a:prstGeom>
          <a:noFill/>
          <a:ln>
            <a:noFill/>
          </a:ln>
        </p:spPr>
      </p:pic>
      <p:sp>
        <p:nvSpPr>
          <p:cNvPr id="3829" name="Google Shape;3829;p222"/>
          <p:cNvSpPr txBox="1"/>
          <p:nvPr>
            <p:ph idx="1" type="subTitle"/>
          </p:nvPr>
        </p:nvSpPr>
        <p:spPr>
          <a:xfrm>
            <a:off x="0" y="675975"/>
            <a:ext cx="9144000" cy="10839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t>According to a report from Frost and Sullivan and (ISC)2 there will be </a:t>
            </a:r>
            <a:br>
              <a:rPr lang="en"/>
            </a:br>
            <a:r>
              <a:rPr b="1" lang="en"/>
              <a:t>more than 1.5 million unfilled cybersecurity positions by 2020</a:t>
            </a:r>
            <a:r>
              <a:rPr lang="en"/>
              <a:t>.</a:t>
            </a:r>
            <a:endParaRPr/>
          </a:p>
          <a:p>
            <a:pPr indent="0" lvl="0" marL="0" rtl="0" algn="l">
              <a:lnSpc>
                <a:spcPct val="100000"/>
              </a:lnSpc>
              <a:spcBef>
                <a:spcPts val="800"/>
              </a:spcBef>
              <a:spcAft>
                <a:spcPts val="800"/>
              </a:spcAft>
              <a:buNone/>
            </a:pPr>
            <a:r>
              <a:rPr lang="en" sz="1400"/>
              <a:t>From ISACA: </a:t>
            </a:r>
            <a:endParaRPr sz="1400"/>
          </a:p>
        </p:txBody>
      </p:sp>
      <p:sp>
        <p:nvSpPr>
          <p:cNvPr id="3830" name="Google Shape;3830;p222"/>
          <p:cNvSpPr txBox="1"/>
          <p:nvPr>
            <p:ph idx="2" type="subTitle"/>
          </p:nvPr>
        </p:nvSpPr>
        <p:spPr>
          <a:xfrm>
            <a:off x="3375" y="1799250"/>
            <a:ext cx="9144000" cy="4827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a:solidFill>
                  <a:schemeClr val="dk1"/>
                </a:solidFill>
                <a:latin typeface="Roboto"/>
                <a:ea typeface="Roboto"/>
                <a:cs typeface="Roboto"/>
                <a:sym typeface="Roboto"/>
              </a:rPr>
              <a:t>53% of organizations</a:t>
            </a:r>
            <a:r>
              <a:rPr lang="en">
                <a:solidFill>
                  <a:schemeClr val="dk1"/>
                </a:solidFill>
                <a:latin typeface="Roboto"/>
                <a:ea typeface="Roboto"/>
                <a:cs typeface="Roboto"/>
                <a:sym typeface="Roboto"/>
              </a:rPr>
              <a:t> experience delays as long as 6 months to find qualified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cybersecurity candidates;</a:t>
            </a:r>
            <a:endParaRPr sz="1300">
              <a:latin typeface="Roboto"/>
              <a:ea typeface="Roboto"/>
              <a:cs typeface="Roboto"/>
              <a:sym typeface="Roboto"/>
            </a:endParaRPr>
          </a:p>
        </p:txBody>
      </p:sp>
      <p:sp>
        <p:nvSpPr>
          <p:cNvPr id="3831" name="Google Shape;3831;p222"/>
          <p:cNvSpPr txBox="1"/>
          <p:nvPr>
            <p:ph idx="1" type="subTitle"/>
          </p:nvPr>
        </p:nvSpPr>
        <p:spPr>
          <a:xfrm>
            <a:off x="0" y="3850700"/>
            <a:ext cx="9144000" cy="3297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sz="1400">
                <a:solidFill>
                  <a:schemeClr val="dk1"/>
                </a:solidFill>
              </a:rPr>
              <a:t>According to (ISC)2:</a:t>
            </a:r>
            <a:endParaRPr sz="1400">
              <a:solidFill>
                <a:schemeClr val="dk1"/>
              </a:solidFill>
            </a:endParaRPr>
          </a:p>
          <a:p>
            <a:pPr indent="0" lvl="0" marL="0" rtl="0" algn="l">
              <a:spcBef>
                <a:spcPts val="800"/>
              </a:spcBef>
              <a:spcAft>
                <a:spcPts val="0"/>
              </a:spcAft>
              <a:buNone/>
            </a:pPr>
            <a:r>
              <a:t/>
            </a:r>
            <a:endParaRPr sz="1300">
              <a:solidFill>
                <a:schemeClr val="dk1"/>
              </a:solidFill>
            </a:endParaRPr>
          </a:p>
          <a:p>
            <a:pPr indent="0" lvl="0" marL="0" rtl="0" algn="l">
              <a:lnSpc>
                <a:spcPct val="114000"/>
              </a:lnSpc>
              <a:spcBef>
                <a:spcPts val="0"/>
              </a:spcBef>
              <a:spcAft>
                <a:spcPts val="800"/>
              </a:spcAft>
              <a:buNone/>
            </a:pPr>
            <a:r>
              <a:t/>
            </a:r>
            <a:endParaRPr>
              <a:latin typeface="Roboto Medium"/>
              <a:ea typeface="Roboto Medium"/>
              <a:cs typeface="Roboto Medium"/>
              <a:sym typeface="Roboto Medium"/>
            </a:endParaRPr>
          </a:p>
        </p:txBody>
      </p:sp>
      <p:sp>
        <p:nvSpPr>
          <p:cNvPr id="3832" name="Google Shape;3832;p222"/>
          <p:cNvSpPr/>
          <p:nvPr/>
        </p:nvSpPr>
        <p:spPr>
          <a:xfrm>
            <a:off x="1352550" y="42119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22"/>
          <p:cNvSpPr txBox="1"/>
          <p:nvPr>
            <p:ph idx="3" type="subTitle"/>
          </p:nvPr>
        </p:nvSpPr>
        <p:spPr>
          <a:xfrm>
            <a:off x="3375" y="4343048"/>
            <a:ext cx="9144000" cy="4827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a:solidFill>
                  <a:schemeClr val="dk1"/>
                </a:solidFill>
                <a:latin typeface="Roboto"/>
                <a:ea typeface="Roboto"/>
                <a:cs typeface="Roboto"/>
                <a:sym typeface="Roboto"/>
              </a:rPr>
              <a:t>A full 87%</a:t>
            </a:r>
            <a:r>
              <a:rPr lang="en">
                <a:solidFill>
                  <a:schemeClr val="dk1"/>
                </a:solidFill>
                <a:latin typeface="Roboto"/>
                <a:ea typeface="Roboto"/>
                <a:cs typeface="Roboto"/>
                <a:sym typeface="Roboto"/>
              </a:rPr>
              <a:t> of all cybersecurity professionals started their careers doing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something different.</a:t>
            </a:r>
            <a:endParaRPr sz="1300">
              <a:latin typeface="Roboto"/>
              <a:ea typeface="Roboto"/>
              <a:cs typeface="Roboto"/>
              <a:sym typeface="Roboto"/>
            </a:endParaRPr>
          </a:p>
        </p:txBody>
      </p:sp>
      <p:pic>
        <p:nvPicPr>
          <p:cNvPr id="3834" name="Google Shape;3834;p222"/>
          <p:cNvPicPr preferRelativeResize="0"/>
          <p:nvPr/>
        </p:nvPicPr>
        <p:blipFill rotWithShape="1">
          <a:blip r:embed="rId3">
            <a:alphaModFix/>
          </a:blip>
          <a:srcRect b="1765" l="0" r="0" t="1774"/>
          <a:stretch/>
        </p:blipFill>
        <p:spPr>
          <a:xfrm>
            <a:off x="429768" y="4235886"/>
            <a:ext cx="785567" cy="606900"/>
          </a:xfrm>
          <a:prstGeom prst="rect">
            <a:avLst/>
          </a:prstGeom>
          <a:noFill/>
          <a:ln>
            <a:noFill/>
          </a:ln>
        </p:spPr>
      </p:pic>
      <p:sp>
        <p:nvSpPr>
          <p:cNvPr id="3835" name="Google Shape;3835;p222"/>
          <p:cNvSpPr/>
          <p:nvPr/>
        </p:nvSpPr>
        <p:spPr>
          <a:xfrm>
            <a:off x="1352550" y="31053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22"/>
          <p:cNvSpPr txBox="1"/>
          <p:nvPr>
            <p:ph idx="4" type="subTitle"/>
          </p:nvPr>
        </p:nvSpPr>
        <p:spPr>
          <a:xfrm>
            <a:off x="3375" y="3236535"/>
            <a:ext cx="9144000" cy="4827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a:solidFill>
                  <a:schemeClr val="dk1"/>
                </a:solidFill>
                <a:latin typeface="Roboto"/>
                <a:ea typeface="Roboto"/>
                <a:cs typeface="Roboto"/>
                <a:sym typeface="Roboto"/>
              </a:rPr>
              <a:t>84% of organizations</a:t>
            </a:r>
            <a:r>
              <a:rPr lang="en">
                <a:solidFill>
                  <a:schemeClr val="dk1"/>
                </a:solidFill>
                <a:latin typeface="Roboto"/>
                <a:ea typeface="Roboto"/>
                <a:cs typeface="Roboto"/>
                <a:sym typeface="Roboto"/>
              </a:rPr>
              <a:t> believe half or fewer of its applicants for open security jobs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are qualified.</a:t>
            </a:r>
            <a:endParaRPr>
              <a:solidFill>
                <a:schemeClr val="dk1"/>
              </a:solidFill>
              <a:latin typeface="Roboto"/>
              <a:ea typeface="Roboto"/>
              <a:cs typeface="Roboto"/>
              <a:sym typeface="Roboto"/>
            </a:endParaRPr>
          </a:p>
        </p:txBody>
      </p:sp>
      <p:pic>
        <p:nvPicPr>
          <p:cNvPr id="3837" name="Google Shape;3837;p222"/>
          <p:cNvPicPr preferRelativeResize="0"/>
          <p:nvPr/>
        </p:nvPicPr>
        <p:blipFill rotWithShape="1">
          <a:blip r:embed="rId3">
            <a:alphaModFix/>
          </a:blip>
          <a:srcRect b="1765" l="0" r="0" t="1774"/>
          <a:stretch/>
        </p:blipFill>
        <p:spPr>
          <a:xfrm>
            <a:off x="429768" y="3129373"/>
            <a:ext cx="785567" cy="606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3841" name="Shape 3841"/>
        <p:cNvGrpSpPr/>
        <p:nvPr/>
      </p:nvGrpSpPr>
      <p:grpSpPr>
        <a:xfrm>
          <a:off x="0" y="0"/>
          <a:ext cx="0" cy="0"/>
          <a:chOff x="0" y="0"/>
          <a:chExt cx="0" cy="0"/>
        </a:xfrm>
      </p:grpSpPr>
      <p:cxnSp>
        <p:nvCxnSpPr>
          <p:cNvPr id="3842" name="Google Shape;3842;p223"/>
          <p:cNvCxnSpPr/>
          <p:nvPr/>
        </p:nvCxnSpPr>
        <p:spPr>
          <a:xfrm>
            <a:off x="411900" y="3567575"/>
            <a:ext cx="8320200" cy="0"/>
          </a:xfrm>
          <a:prstGeom prst="straightConnector1">
            <a:avLst/>
          </a:prstGeom>
          <a:noFill/>
          <a:ln cap="flat" cmpd="sng" w="9525">
            <a:solidFill>
              <a:srgbClr val="999999"/>
            </a:solidFill>
            <a:prstDash val="solid"/>
            <a:round/>
            <a:headEnd len="med" w="med" type="none"/>
            <a:tailEnd len="med" w="med" type="none"/>
          </a:ln>
        </p:spPr>
      </p:cxnSp>
      <p:cxnSp>
        <p:nvCxnSpPr>
          <p:cNvPr id="3843" name="Google Shape;3843;p223"/>
          <p:cNvCxnSpPr/>
          <p:nvPr/>
        </p:nvCxnSpPr>
        <p:spPr>
          <a:xfrm>
            <a:off x="7349000" y="738050"/>
            <a:ext cx="0" cy="4074300"/>
          </a:xfrm>
          <a:prstGeom prst="straightConnector1">
            <a:avLst/>
          </a:prstGeom>
          <a:noFill/>
          <a:ln cap="flat" cmpd="sng" w="9525">
            <a:solidFill>
              <a:srgbClr val="999999"/>
            </a:solidFill>
            <a:prstDash val="solid"/>
            <a:round/>
            <a:headEnd len="med" w="med" type="none"/>
            <a:tailEnd len="med" w="med" type="none"/>
          </a:ln>
        </p:spPr>
      </p:cxnSp>
      <p:cxnSp>
        <p:nvCxnSpPr>
          <p:cNvPr id="3844" name="Google Shape;3844;p223"/>
          <p:cNvCxnSpPr/>
          <p:nvPr/>
        </p:nvCxnSpPr>
        <p:spPr>
          <a:xfrm>
            <a:off x="546350" y="2275650"/>
            <a:ext cx="8226600" cy="0"/>
          </a:xfrm>
          <a:prstGeom prst="straightConnector1">
            <a:avLst/>
          </a:prstGeom>
          <a:noFill/>
          <a:ln cap="flat" cmpd="sng" w="9525">
            <a:solidFill>
              <a:srgbClr val="999999"/>
            </a:solidFill>
            <a:prstDash val="solid"/>
            <a:round/>
            <a:headEnd len="med" w="med" type="none"/>
            <a:tailEnd len="med" w="med" type="none"/>
          </a:ln>
        </p:spPr>
      </p:cxnSp>
      <p:cxnSp>
        <p:nvCxnSpPr>
          <p:cNvPr id="3845" name="Google Shape;3845;p223"/>
          <p:cNvCxnSpPr/>
          <p:nvPr/>
        </p:nvCxnSpPr>
        <p:spPr>
          <a:xfrm>
            <a:off x="4101750" y="738050"/>
            <a:ext cx="0" cy="4074300"/>
          </a:xfrm>
          <a:prstGeom prst="straightConnector1">
            <a:avLst/>
          </a:prstGeom>
          <a:noFill/>
          <a:ln cap="flat" cmpd="sng" w="9525">
            <a:solidFill>
              <a:srgbClr val="999999"/>
            </a:solidFill>
            <a:prstDash val="solid"/>
            <a:round/>
            <a:headEnd len="med" w="med" type="none"/>
            <a:tailEnd len="med" w="med" type="none"/>
          </a:ln>
        </p:spPr>
      </p:cxnSp>
      <p:cxnSp>
        <p:nvCxnSpPr>
          <p:cNvPr id="3846" name="Google Shape;3846;p223"/>
          <p:cNvCxnSpPr/>
          <p:nvPr/>
        </p:nvCxnSpPr>
        <p:spPr>
          <a:xfrm>
            <a:off x="5690250" y="738050"/>
            <a:ext cx="0" cy="4074300"/>
          </a:xfrm>
          <a:prstGeom prst="straightConnector1">
            <a:avLst/>
          </a:prstGeom>
          <a:noFill/>
          <a:ln cap="flat" cmpd="sng" w="9525">
            <a:solidFill>
              <a:srgbClr val="999999"/>
            </a:solidFill>
            <a:prstDash val="solid"/>
            <a:round/>
            <a:headEnd len="med" w="med" type="none"/>
            <a:tailEnd len="med" w="med" type="none"/>
          </a:ln>
        </p:spPr>
      </p:cxnSp>
      <p:cxnSp>
        <p:nvCxnSpPr>
          <p:cNvPr id="3847" name="Google Shape;3847;p223"/>
          <p:cNvCxnSpPr/>
          <p:nvPr/>
        </p:nvCxnSpPr>
        <p:spPr>
          <a:xfrm>
            <a:off x="2442975" y="738050"/>
            <a:ext cx="0" cy="4074300"/>
          </a:xfrm>
          <a:prstGeom prst="straightConnector1">
            <a:avLst/>
          </a:prstGeom>
          <a:noFill/>
          <a:ln cap="flat" cmpd="sng" w="9525">
            <a:solidFill>
              <a:srgbClr val="999999"/>
            </a:solidFill>
            <a:prstDash val="solid"/>
            <a:round/>
            <a:headEnd len="med" w="med" type="none"/>
            <a:tailEnd len="med" w="med" type="none"/>
          </a:ln>
        </p:spPr>
      </p:cxnSp>
      <p:sp>
        <p:nvSpPr>
          <p:cNvPr id="3848" name="Google Shape;3848;p2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Career Context (Common Pathways)</a:t>
            </a:r>
            <a:endParaRPr/>
          </a:p>
        </p:txBody>
      </p:sp>
      <p:sp>
        <p:nvSpPr>
          <p:cNvPr id="3849" name="Google Shape;3849;p223"/>
          <p:cNvSpPr txBox="1"/>
          <p:nvPr/>
        </p:nvSpPr>
        <p:spPr>
          <a:xfrm>
            <a:off x="238463" y="1266975"/>
            <a:ext cx="457800" cy="7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Light"/>
                <a:ea typeface="Roboto Light"/>
                <a:cs typeface="Roboto Light"/>
                <a:sym typeface="Roboto Light"/>
              </a:rPr>
              <a:t>1</a:t>
            </a:r>
            <a:endParaRPr sz="3000">
              <a:latin typeface="Roboto Light"/>
              <a:ea typeface="Roboto Light"/>
              <a:cs typeface="Roboto Light"/>
              <a:sym typeface="Roboto Light"/>
            </a:endParaRPr>
          </a:p>
        </p:txBody>
      </p:sp>
      <p:sp>
        <p:nvSpPr>
          <p:cNvPr id="3850" name="Google Shape;3850;p223"/>
          <p:cNvSpPr txBox="1"/>
          <p:nvPr/>
        </p:nvSpPr>
        <p:spPr>
          <a:xfrm>
            <a:off x="238463" y="2513725"/>
            <a:ext cx="457800" cy="7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Light"/>
                <a:ea typeface="Roboto Light"/>
                <a:cs typeface="Roboto Light"/>
                <a:sym typeface="Roboto Light"/>
              </a:rPr>
              <a:t>2</a:t>
            </a:r>
            <a:endParaRPr sz="3000">
              <a:latin typeface="Roboto Light"/>
              <a:ea typeface="Roboto Light"/>
              <a:cs typeface="Roboto Light"/>
              <a:sym typeface="Roboto Light"/>
            </a:endParaRPr>
          </a:p>
        </p:txBody>
      </p:sp>
      <p:sp>
        <p:nvSpPr>
          <p:cNvPr id="3851" name="Google Shape;3851;p223"/>
          <p:cNvSpPr txBox="1"/>
          <p:nvPr/>
        </p:nvSpPr>
        <p:spPr>
          <a:xfrm>
            <a:off x="238463" y="3803863"/>
            <a:ext cx="457800" cy="7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Light"/>
                <a:ea typeface="Roboto Light"/>
                <a:cs typeface="Roboto Light"/>
                <a:sym typeface="Roboto Light"/>
              </a:rPr>
              <a:t>3</a:t>
            </a:r>
            <a:endParaRPr sz="3000">
              <a:latin typeface="Roboto Light"/>
              <a:ea typeface="Roboto Light"/>
              <a:cs typeface="Roboto Light"/>
              <a:sym typeface="Roboto Light"/>
            </a:endParaRPr>
          </a:p>
        </p:txBody>
      </p:sp>
      <p:sp>
        <p:nvSpPr>
          <p:cNvPr id="3852" name="Google Shape;3852;p223"/>
          <p:cNvSpPr txBox="1"/>
          <p:nvPr/>
        </p:nvSpPr>
        <p:spPr>
          <a:xfrm>
            <a:off x="927725" y="658700"/>
            <a:ext cx="1373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Medium"/>
                <a:ea typeface="Roboto Medium"/>
                <a:cs typeface="Roboto Medium"/>
                <a:sym typeface="Roboto Medium"/>
              </a:rPr>
              <a:t>0 Years</a:t>
            </a:r>
            <a:endParaRPr sz="1300">
              <a:latin typeface="Roboto Medium"/>
              <a:ea typeface="Roboto Medium"/>
              <a:cs typeface="Roboto Medium"/>
              <a:sym typeface="Roboto Medium"/>
            </a:endParaRPr>
          </a:p>
        </p:txBody>
      </p:sp>
      <p:sp>
        <p:nvSpPr>
          <p:cNvPr id="3853" name="Google Shape;3853;p223"/>
          <p:cNvSpPr txBox="1"/>
          <p:nvPr/>
        </p:nvSpPr>
        <p:spPr>
          <a:xfrm>
            <a:off x="2590613" y="658700"/>
            <a:ext cx="1373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Medium"/>
                <a:ea typeface="Roboto Medium"/>
                <a:cs typeface="Roboto Medium"/>
                <a:sym typeface="Roboto Medium"/>
              </a:rPr>
              <a:t>1-2 Years</a:t>
            </a:r>
            <a:endParaRPr sz="1300">
              <a:latin typeface="Roboto Medium"/>
              <a:ea typeface="Roboto Medium"/>
              <a:cs typeface="Roboto Medium"/>
              <a:sym typeface="Roboto Medium"/>
            </a:endParaRPr>
          </a:p>
        </p:txBody>
      </p:sp>
      <p:sp>
        <p:nvSpPr>
          <p:cNvPr id="3854" name="Google Shape;3854;p223"/>
          <p:cNvSpPr txBox="1"/>
          <p:nvPr/>
        </p:nvSpPr>
        <p:spPr>
          <a:xfrm>
            <a:off x="4220400" y="658700"/>
            <a:ext cx="1373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2</a:t>
            </a:r>
            <a:r>
              <a:rPr lang="en" sz="1300">
                <a:solidFill>
                  <a:schemeClr val="dk1"/>
                </a:solidFill>
                <a:latin typeface="Roboto Medium"/>
                <a:ea typeface="Roboto Medium"/>
                <a:cs typeface="Roboto Medium"/>
                <a:sym typeface="Roboto Medium"/>
              </a:rPr>
              <a:t>-4 Years</a:t>
            </a:r>
            <a:endParaRPr>
              <a:latin typeface="Roboto"/>
              <a:ea typeface="Roboto"/>
              <a:cs typeface="Roboto"/>
              <a:sym typeface="Roboto"/>
            </a:endParaRPr>
          </a:p>
        </p:txBody>
      </p:sp>
      <p:sp>
        <p:nvSpPr>
          <p:cNvPr id="3855" name="Google Shape;3855;p223"/>
          <p:cNvSpPr txBox="1"/>
          <p:nvPr/>
        </p:nvSpPr>
        <p:spPr>
          <a:xfrm>
            <a:off x="5866738" y="658700"/>
            <a:ext cx="1373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4</a:t>
            </a:r>
            <a:r>
              <a:rPr lang="en" sz="1300">
                <a:solidFill>
                  <a:schemeClr val="dk1"/>
                </a:solidFill>
                <a:latin typeface="Roboto Medium"/>
                <a:ea typeface="Roboto Medium"/>
                <a:cs typeface="Roboto Medium"/>
                <a:sym typeface="Roboto Medium"/>
              </a:rPr>
              <a:t>-6 Years</a:t>
            </a:r>
            <a:endParaRPr>
              <a:latin typeface="Roboto"/>
              <a:ea typeface="Roboto"/>
              <a:cs typeface="Roboto"/>
              <a:sym typeface="Roboto"/>
            </a:endParaRPr>
          </a:p>
        </p:txBody>
      </p:sp>
      <p:sp>
        <p:nvSpPr>
          <p:cNvPr id="3856" name="Google Shape;3856;p223"/>
          <p:cNvSpPr txBox="1"/>
          <p:nvPr/>
        </p:nvSpPr>
        <p:spPr>
          <a:xfrm>
            <a:off x="7513075" y="658700"/>
            <a:ext cx="13332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6-10</a:t>
            </a:r>
            <a:r>
              <a:rPr lang="en" sz="1300">
                <a:solidFill>
                  <a:schemeClr val="dk1"/>
                </a:solidFill>
                <a:latin typeface="Roboto Medium"/>
                <a:ea typeface="Roboto Medium"/>
                <a:cs typeface="Roboto Medium"/>
                <a:sym typeface="Roboto Medium"/>
              </a:rPr>
              <a:t> Years</a:t>
            </a:r>
            <a:endParaRPr>
              <a:latin typeface="Roboto"/>
              <a:ea typeface="Roboto"/>
              <a:cs typeface="Roboto"/>
              <a:sym typeface="Roboto"/>
            </a:endParaRPr>
          </a:p>
        </p:txBody>
      </p:sp>
      <p:sp>
        <p:nvSpPr>
          <p:cNvPr id="3857" name="Google Shape;3857;p223"/>
          <p:cNvSpPr/>
          <p:nvPr/>
        </p:nvSpPr>
        <p:spPr>
          <a:xfrm rot="10800000">
            <a:off x="968325" y="1173375"/>
            <a:ext cx="1358700" cy="871200"/>
          </a:xfrm>
          <a:prstGeom prst="round1Rect">
            <a:avLst>
              <a:gd fmla="val 4359" name="adj"/>
            </a:avLst>
          </a:prstGeom>
          <a:solidFill>
            <a:srgbClr val="38CB52"/>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59" name="Google Shape;3859;p223"/>
          <p:cNvSpPr txBox="1"/>
          <p:nvPr/>
        </p:nvSpPr>
        <p:spPr>
          <a:xfrm>
            <a:off x="968325" y="12669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Tech Enthusiasts</a:t>
            </a:r>
            <a:endParaRPr b="1" sz="1300">
              <a:solidFill>
                <a:srgbClr val="FFFFFF"/>
              </a:solidFill>
              <a:latin typeface="Roboto"/>
              <a:ea typeface="Roboto"/>
              <a:cs typeface="Roboto"/>
              <a:sym typeface="Roboto"/>
            </a:endParaRPr>
          </a:p>
        </p:txBody>
      </p:sp>
      <p:sp>
        <p:nvSpPr>
          <p:cNvPr id="3860" name="Google Shape;3860;p223"/>
          <p:cNvSpPr/>
          <p:nvPr/>
        </p:nvSpPr>
        <p:spPr>
          <a:xfrm rot="10800000">
            <a:off x="2598113" y="1173375"/>
            <a:ext cx="1358700" cy="871200"/>
          </a:xfrm>
          <a:prstGeom prst="round1Rect">
            <a:avLst>
              <a:gd fmla="val 4359" name="adj"/>
            </a:avLst>
          </a:prstGeom>
          <a:solidFill>
            <a:srgbClr val="38CB52"/>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23"/>
          <p:cNvSpPr txBox="1"/>
          <p:nvPr/>
        </p:nvSpPr>
        <p:spPr>
          <a:xfrm>
            <a:off x="2598113" y="12669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Help Desk /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IT Support</a:t>
            </a:r>
            <a:endParaRPr sz="1300">
              <a:solidFill>
                <a:schemeClr val="dk1"/>
              </a:solidFill>
              <a:latin typeface="Roboto"/>
              <a:ea typeface="Roboto"/>
              <a:cs typeface="Roboto"/>
              <a:sym typeface="Roboto"/>
            </a:endParaRPr>
          </a:p>
        </p:txBody>
      </p:sp>
      <p:sp>
        <p:nvSpPr>
          <p:cNvPr id="3862" name="Google Shape;3862;p223"/>
          <p:cNvSpPr/>
          <p:nvPr/>
        </p:nvSpPr>
        <p:spPr>
          <a:xfrm rot="10800000">
            <a:off x="4227900" y="1173375"/>
            <a:ext cx="1358700" cy="871200"/>
          </a:xfrm>
          <a:prstGeom prst="round1Rect">
            <a:avLst>
              <a:gd fmla="val 4359" name="adj"/>
            </a:avLst>
          </a:prstGeom>
          <a:solidFill>
            <a:srgbClr val="38CB52"/>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23"/>
          <p:cNvSpPr txBox="1"/>
          <p:nvPr/>
        </p:nvSpPr>
        <p:spPr>
          <a:xfrm>
            <a:off x="4227900" y="12669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Network / System Admin</a:t>
            </a:r>
            <a:endParaRPr b="1" sz="1300">
              <a:solidFill>
                <a:srgbClr val="FFFFFF"/>
              </a:solidFill>
              <a:latin typeface="Roboto"/>
              <a:ea typeface="Roboto"/>
              <a:cs typeface="Roboto"/>
              <a:sym typeface="Roboto"/>
            </a:endParaRPr>
          </a:p>
        </p:txBody>
      </p:sp>
      <p:sp>
        <p:nvSpPr>
          <p:cNvPr id="3864" name="Google Shape;3864;p223"/>
          <p:cNvSpPr/>
          <p:nvPr/>
        </p:nvSpPr>
        <p:spPr>
          <a:xfrm rot="10800000">
            <a:off x="5857675" y="1173475"/>
            <a:ext cx="1358700" cy="3544200"/>
          </a:xfrm>
          <a:prstGeom prst="round1Rect">
            <a:avLst>
              <a:gd fmla="val 4359" name="adj"/>
            </a:avLst>
          </a:prstGeom>
          <a:solidFill>
            <a:schemeClr val="accent4"/>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23"/>
          <p:cNvSpPr txBox="1"/>
          <p:nvPr/>
        </p:nvSpPr>
        <p:spPr>
          <a:xfrm>
            <a:off x="5857675" y="1266975"/>
            <a:ext cx="1358700" cy="3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Information Security Analyst</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System Security Administrator</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IT Security Engineer</a:t>
            </a:r>
            <a:endParaRPr sz="1300">
              <a:solidFill>
                <a:schemeClr val="dk1"/>
              </a:solidFill>
              <a:latin typeface="Roboto"/>
              <a:ea typeface="Roboto"/>
              <a:cs typeface="Roboto"/>
              <a:sym typeface="Roboto"/>
            </a:endParaRPr>
          </a:p>
        </p:txBody>
      </p:sp>
      <p:sp>
        <p:nvSpPr>
          <p:cNvPr id="3866" name="Google Shape;3866;p223"/>
          <p:cNvSpPr/>
          <p:nvPr/>
        </p:nvSpPr>
        <p:spPr>
          <a:xfrm rot="10800000">
            <a:off x="7487450" y="1173475"/>
            <a:ext cx="1358700" cy="3544200"/>
          </a:xfrm>
          <a:prstGeom prst="round1Rect">
            <a:avLst>
              <a:gd fmla="val 4359" name="adj"/>
            </a:avLst>
          </a:prstGeom>
          <a:solidFill>
            <a:schemeClr val="accent4"/>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23"/>
          <p:cNvSpPr txBox="1"/>
          <p:nvPr/>
        </p:nvSpPr>
        <p:spPr>
          <a:xfrm>
            <a:off x="7487450" y="1266975"/>
            <a:ext cx="1358700" cy="3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Penetration Testing Lead</a:t>
            </a:r>
            <a:endParaRPr sz="1300">
              <a:solidFill>
                <a:schemeClr val="dk1"/>
              </a:solidFill>
              <a:latin typeface="Roboto"/>
              <a:ea typeface="Roboto"/>
              <a:cs typeface="Roboto"/>
              <a:sym typeface="Roboto"/>
            </a:endParaRPr>
          </a:p>
          <a:p>
            <a:pPr indent="0" lvl="0" marL="0" rtl="0" algn="ctr">
              <a:spcBef>
                <a:spcPts val="2500"/>
              </a:spcBef>
              <a:spcAft>
                <a:spcPts val="0"/>
              </a:spcAft>
              <a:buNone/>
            </a:pPr>
            <a:r>
              <a:rPr lang="en" sz="1300">
                <a:solidFill>
                  <a:schemeClr val="dk1"/>
                </a:solidFill>
                <a:latin typeface="Roboto"/>
                <a:ea typeface="Roboto"/>
                <a:cs typeface="Roboto"/>
                <a:sym typeface="Roboto"/>
              </a:rPr>
              <a:t>Digital</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Forensics Manager</a:t>
            </a:r>
            <a:endParaRPr sz="1300">
              <a:solidFill>
                <a:schemeClr val="dk1"/>
              </a:solidFill>
              <a:latin typeface="Roboto"/>
              <a:ea typeface="Roboto"/>
              <a:cs typeface="Roboto"/>
              <a:sym typeface="Roboto"/>
            </a:endParaRPr>
          </a:p>
          <a:p>
            <a:pPr indent="0" lvl="0" marL="0" rtl="0" algn="ctr">
              <a:spcBef>
                <a:spcPts val="2500"/>
              </a:spcBef>
              <a:spcAft>
                <a:spcPts val="0"/>
              </a:spcAft>
              <a:buNone/>
            </a:pPr>
            <a:r>
              <a:rPr lang="en" sz="1300">
                <a:solidFill>
                  <a:schemeClr val="dk1"/>
                </a:solidFill>
                <a:latin typeface="Roboto"/>
                <a:ea typeface="Roboto"/>
                <a:cs typeface="Roboto"/>
                <a:sym typeface="Roboto"/>
              </a:rPr>
              <a:t>Cybersecurity Manager</a:t>
            </a:r>
            <a:endParaRPr sz="1300">
              <a:solidFill>
                <a:schemeClr val="dk1"/>
              </a:solidFill>
              <a:latin typeface="Roboto"/>
              <a:ea typeface="Roboto"/>
              <a:cs typeface="Roboto"/>
              <a:sym typeface="Roboto"/>
            </a:endParaRPr>
          </a:p>
          <a:p>
            <a:pPr indent="0" lvl="0" marL="0" rtl="0" algn="ctr">
              <a:spcBef>
                <a:spcPts val="2500"/>
              </a:spcBef>
              <a:spcAft>
                <a:spcPts val="2500"/>
              </a:spcAft>
              <a:buNone/>
            </a:pPr>
            <a:r>
              <a:rPr lang="en" sz="1300">
                <a:solidFill>
                  <a:schemeClr val="dk1"/>
                </a:solidFill>
                <a:latin typeface="Roboto"/>
                <a:ea typeface="Roboto"/>
                <a:cs typeface="Roboto"/>
                <a:sym typeface="Roboto"/>
              </a:rPr>
              <a:t>Application Security Consultant</a:t>
            </a:r>
            <a:endParaRPr sz="1300">
              <a:solidFill>
                <a:schemeClr val="dk1"/>
              </a:solidFill>
              <a:latin typeface="Roboto"/>
              <a:ea typeface="Roboto"/>
              <a:cs typeface="Roboto"/>
              <a:sym typeface="Roboto"/>
            </a:endParaRPr>
          </a:p>
        </p:txBody>
      </p:sp>
      <p:sp>
        <p:nvSpPr>
          <p:cNvPr id="3868" name="Google Shape;3868;p223"/>
          <p:cNvSpPr/>
          <p:nvPr/>
        </p:nvSpPr>
        <p:spPr>
          <a:xfrm rot="10800000">
            <a:off x="2598113" y="2423175"/>
            <a:ext cx="1358700" cy="871200"/>
          </a:xfrm>
          <a:prstGeom prst="round1Rect">
            <a:avLst>
              <a:gd fmla="val 4359" name="adj"/>
            </a:avLst>
          </a:prstGeom>
          <a:solidFill>
            <a:srgbClr val="2C9CE8"/>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23"/>
          <p:cNvSpPr txBox="1"/>
          <p:nvPr/>
        </p:nvSpPr>
        <p:spPr>
          <a:xfrm>
            <a:off x="2598113" y="25167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MIS / CS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Degree</a:t>
            </a:r>
            <a:endParaRPr sz="1300">
              <a:solidFill>
                <a:schemeClr val="dk1"/>
              </a:solidFill>
              <a:latin typeface="Roboto"/>
              <a:ea typeface="Roboto"/>
              <a:cs typeface="Roboto"/>
              <a:sym typeface="Roboto"/>
            </a:endParaRPr>
          </a:p>
        </p:txBody>
      </p:sp>
      <p:sp>
        <p:nvSpPr>
          <p:cNvPr id="3870" name="Google Shape;3870;p223"/>
          <p:cNvSpPr/>
          <p:nvPr/>
        </p:nvSpPr>
        <p:spPr>
          <a:xfrm rot="10800000">
            <a:off x="4227900" y="2423175"/>
            <a:ext cx="1358700" cy="871200"/>
          </a:xfrm>
          <a:prstGeom prst="round1Rect">
            <a:avLst>
              <a:gd fmla="val 4359" name="adj"/>
            </a:avLst>
          </a:prstGeom>
          <a:solidFill>
            <a:srgbClr val="2C9CE8"/>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23"/>
          <p:cNvSpPr txBox="1"/>
          <p:nvPr/>
        </p:nvSpPr>
        <p:spPr>
          <a:xfrm>
            <a:off x="4227900" y="24230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Information Analyst / Developer</a:t>
            </a:r>
            <a:endParaRPr sz="1300">
              <a:solidFill>
                <a:schemeClr val="dk1"/>
              </a:solidFill>
              <a:latin typeface="Roboto"/>
              <a:ea typeface="Roboto"/>
              <a:cs typeface="Roboto"/>
              <a:sym typeface="Roboto"/>
            </a:endParaRPr>
          </a:p>
        </p:txBody>
      </p:sp>
      <p:sp>
        <p:nvSpPr>
          <p:cNvPr id="3872" name="Google Shape;3872;p223"/>
          <p:cNvSpPr/>
          <p:nvPr/>
        </p:nvSpPr>
        <p:spPr>
          <a:xfrm rot="10800000">
            <a:off x="2598113" y="3710275"/>
            <a:ext cx="1358700" cy="871200"/>
          </a:xfrm>
          <a:prstGeom prst="round1Rect">
            <a:avLst>
              <a:gd fmla="val 4359" name="adj"/>
            </a:avLst>
          </a:prstGeom>
          <a:solidFill>
            <a:srgbClr val="F55E5E"/>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23"/>
          <p:cNvSpPr txBox="1"/>
          <p:nvPr/>
        </p:nvSpPr>
        <p:spPr>
          <a:xfrm>
            <a:off x="2598125" y="3803875"/>
            <a:ext cx="1358700" cy="6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Business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Consultants</a:t>
            </a:r>
            <a:endParaRPr sz="1300">
              <a:solidFill>
                <a:schemeClr val="dk1"/>
              </a:solidFill>
              <a:latin typeface="Roboto"/>
              <a:ea typeface="Roboto"/>
              <a:cs typeface="Roboto"/>
              <a:sym typeface="Roboto"/>
            </a:endParaRPr>
          </a:p>
        </p:txBody>
      </p:sp>
      <p:sp>
        <p:nvSpPr>
          <p:cNvPr id="3874" name="Google Shape;3874;p223"/>
          <p:cNvSpPr/>
          <p:nvPr/>
        </p:nvSpPr>
        <p:spPr>
          <a:xfrm rot="10800000">
            <a:off x="4227900" y="3710275"/>
            <a:ext cx="1358700" cy="871200"/>
          </a:xfrm>
          <a:prstGeom prst="round1Rect">
            <a:avLst>
              <a:gd fmla="val 4359" name="adj"/>
            </a:avLst>
          </a:prstGeom>
          <a:solidFill>
            <a:srgbClr val="F55E5E"/>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23"/>
          <p:cNvSpPr txBox="1"/>
          <p:nvPr/>
        </p:nvSpPr>
        <p:spPr>
          <a:xfrm>
            <a:off x="4227900" y="3710275"/>
            <a:ext cx="13587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Risk Analyst</a:t>
            </a:r>
            <a:endParaRPr b="1" sz="1300">
              <a:solidFill>
                <a:srgbClr val="FFFFFF"/>
              </a:solidFill>
              <a:latin typeface="Roboto"/>
              <a:ea typeface="Roboto"/>
              <a:cs typeface="Roboto"/>
              <a:sym typeface="Roboto"/>
            </a:endParaRPr>
          </a:p>
        </p:txBody>
      </p:sp>
      <p:sp>
        <p:nvSpPr>
          <p:cNvPr id="3876" name="Google Shape;3876;p223"/>
          <p:cNvSpPr/>
          <p:nvPr/>
        </p:nvSpPr>
        <p:spPr>
          <a:xfrm>
            <a:off x="2194688" y="14909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23"/>
          <p:cNvSpPr/>
          <p:nvPr/>
        </p:nvSpPr>
        <p:spPr>
          <a:xfrm>
            <a:off x="3824950" y="14909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23"/>
          <p:cNvSpPr/>
          <p:nvPr/>
        </p:nvSpPr>
        <p:spPr>
          <a:xfrm>
            <a:off x="5454988" y="14909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23"/>
          <p:cNvSpPr/>
          <p:nvPr/>
        </p:nvSpPr>
        <p:spPr>
          <a:xfrm>
            <a:off x="3824950" y="271257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23"/>
          <p:cNvSpPr/>
          <p:nvPr/>
        </p:nvSpPr>
        <p:spPr>
          <a:xfrm>
            <a:off x="5454988" y="271257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23"/>
          <p:cNvSpPr/>
          <p:nvPr/>
        </p:nvSpPr>
        <p:spPr>
          <a:xfrm>
            <a:off x="3824950" y="39810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23"/>
          <p:cNvSpPr/>
          <p:nvPr/>
        </p:nvSpPr>
        <p:spPr>
          <a:xfrm>
            <a:off x="5454988" y="39810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23"/>
          <p:cNvSpPr/>
          <p:nvPr/>
        </p:nvSpPr>
        <p:spPr>
          <a:xfrm>
            <a:off x="7085038" y="271257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4" name="Shape 3124"/>
        <p:cNvGrpSpPr/>
        <p:nvPr/>
      </p:nvGrpSpPr>
      <p:grpSpPr>
        <a:xfrm>
          <a:off x="0" y="0"/>
          <a:ext cx="0" cy="0"/>
          <a:chOff x="0" y="0"/>
          <a:chExt cx="0" cy="0"/>
        </a:xfrm>
      </p:grpSpPr>
      <p:sp>
        <p:nvSpPr>
          <p:cNvPr id="3125" name="Google Shape;3125;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Review</a:t>
            </a:r>
            <a:endParaRPr/>
          </a:p>
        </p:txBody>
      </p:sp>
      <p:sp>
        <p:nvSpPr>
          <p:cNvPr id="3126" name="Google Shape;3126;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127" name="Google Shape;3127;p161"/>
          <p:cNvPicPr preferRelativeResize="0"/>
          <p:nvPr/>
        </p:nvPicPr>
        <p:blipFill rotWithShape="1">
          <a:blip r:embed="rId3">
            <a:alphaModFix/>
          </a:blip>
          <a:srcRect b="7626" l="39494" r="982" t="25416"/>
          <a:stretch/>
        </p:blipFill>
        <p:spPr>
          <a:xfrm>
            <a:off x="0" y="-1"/>
            <a:ext cx="9143995" cy="5143504"/>
          </a:xfrm>
          <a:prstGeom prst="rect">
            <a:avLst/>
          </a:prstGeom>
          <a:noFill/>
          <a:ln>
            <a:noFill/>
          </a:ln>
        </p:spPr>
      </p:pic>
      <p:sp>
        <p:nvSpPr>
          <p:cNvPr id="3128" name="Google Shape;3128;p16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129" name="Google Shape;3129;p161"/>
          <p:cNvSpPr txBox="1"/>
          <p:nvPr>
            <p:ph type="title"/>
          </p:nvPr>
        </p:nvSpPr>
        <p:spPr>
          <a:xfrm>
            <a:off x="1271800" y="647150"/>
            <a:ext cx="7003200" cy="3411000"/>
          </a:xfrm>
          <a:prstGeom prst="rect">
            <a:avLst/>
          </a:prstGeom>
        </p:spPr>
        <p:txBody>
          <a:bodyPr anchorCtr="0" anchor="t" bIns="91425" lIns="457200" spcFirstLastPara="1" rIns="274300" wrap="square" tIns="182875">
            <a:noAutofit/>
          </a:bodyPr>
          <a:lstStyle/>
          <a:p>
            <a:pPr indent="0" lvl="0" marL="0" rtl="0" algn="l">
              <a:lnSpc>
                <a:spcPct val="113000"/>
              </a:lnSpc>
              <a:spcBef>
                <a:spcPts val="0"/>
              </a:spcBef>
              <a:spcAft>
                <a:spcPts val="0"/>
              </a:spcAft>
              <a:buClr>
                <a:schemeClr val="dk1"/>
              </a:buClr>
              <a:buSzPts val="1100"/>
              <a:buFont typeface="Arial"/>
              <a:buNone/>
            </a:pPr>
            <a:r>
              <a:rPr lang="en" sz="3000">
                <a:solidFill>
                  <a:srgbClr val="FFFFFF"/>
                </a:solidFill>
                <a:latin typeface="Roboto"/>
                <a:ea typeface="Roboto"/>
                <a:cs typeface="Roboto"/>
                <a:sym typeface="Roboto"/>
              </a:rPr>
              <a:t>Threat Assessment</a:t>
            </a:r>
            <a:endParaRPr sz="3000">
              <a:solidFill>
                <a:srgbClr val="FFFFFF"/>
              </a:solidFill>
              <a:latin typeface="Roboto"/>
              <a:ea typeface="Roboto"/>
              <a:cs typeface="Roboto"/>
              <a:sym typeface="Roboto"/>
            </a:endParaRPr>
          </a:p>
          <a:p>
            <a:pPr indent="0" lvl="0" marL="0" rtl="0" algn="l">
              <a:lnSpc>
                <a:spcPct val="112000"/>
              </a:lnSpc>
              <a:spcBef>
                <a:spcPts val="400"/>
              </a:spcBef>
              <a:spcAft>
                <a:spcPts val="0"/>
              </a:spcAft>
              <a:buClr>
                <a:schemeClr val="dk1"/>
              </a:buClr>
              <a:buSzPts val="1100"/>
              <a:buFont typeface="Arial"/>
              <a:buNone/>
            </a:pPr>
            <a:r>
              <a:rPr lang="en">
                <a:solidFill>
                  <a:schemeClr val="dk1"/>
                </a:solidFill>
                <a:highlight>
                  <a:srgbClr val="F1C232"/>
                </a:highlight>
                <a:latin typeface="Roboto"/>
                <a:ea typeface="Roboto"/>
                <a:cs typeface="Roboto"/>
                <a:sym typeface="Roboto"/>
              </a:rPr>
              <a:t>Structured process of identifying the risks posed to a group or system.</a:t>
            </a:r>
            <a:endParaRPr>
              <a:solidFill>
                <a:schemeClr val="dk1"/>
              </a:solidFill>
              <a:highlight>
                <a:srgbClr val="F1C232"/>
              </a:highlight>
              <a:latin typeface="Roboto"/>
              <a:ea typeface="Roboto"/>
              <a:cs typeface="Roboto"/>
              <a:sym typeface="Roboto"/>
            </a:endParaRPr>
          </a:p>
          <a:p>
            <a:pPr indent="0" lvl="0" marL="0" rtl="0" algn="l">
              <a:lnSpc>
                <a:spcPct val="113000"/>
              </a:lnSpc>
              <a:spcBef>
                <a:spcPts val="1600"/>
              </a:spcBef>
              <a:spcAft>
                <a:spcPts val="0"/>
              </a:spcAft>
              <a:buClr>
                <a:schemeClr val="dk1"/>
              </a:buClr>
              <a:buSzPts val="1100"/>
              <a:buFont typeface="Arial"/>
              <a:buNone/>
            </a:pPr>
            <a:r>
              <a:rPr lang="en" sz="3000">
                <a:solidFill>
                  <a:schemeClr val="lt1"/>
                </a:solidFill>
                <a:latin typeface="Roboto"/>
                <a:ea typeface="Roboto"/>
                <a:cs typeface="Roboto"/>
                <a:sym typeface="Roboto"/>
              </a:rPr>
              <a:t>Risk Mitigation</a:t>
            </a:r>
            <a:endParaRPr sz="3000">
              <a:solidFill>
                <a:schemeClr val="dk1"/>
              </a:solidFill>
              <a:latin typeface="Roboto"/>
              <a:ea typeface="Roboto"/>
              <a:cs typeface="Roboto"/>
              <a:sym typeface="Roboto"/>
            </a:endParaRPr>
          </a:p>
          <a:p>
            <a:pPr indent="0" lvl="0" marL="0" rtl="0" algn="l">
              <a:lnSpc>
                <a:spcPct val="113000"/>
              </a:lnSpc>
              <a:spcBef>
                <a:spcPts val="400"/>
              </a:spcBef>
              <a:spcAft>
                <a:spcPts val="0"/>
              </a:spcAft>
              <a:buClr>
                <a:schemeClr val="dk1"/>
              </a:buClr>
              <a:buSzPts val="1100"/>
              <a:buFont typeface="Arial"/>
              <a:buNone/>
            </a:pPr>
            <a:r>
              <a:rPr lang="en">
                <a:solidFill>
                  <a:schemeClr val="dk1"/>
                </a:solidFill>
                <a:highlight>
                  <a:srgbClr val="F1C232"/>
                </a:highlight>
                <a:latin typeface="Roboto"/>
                <a:ea typeface="Roboto"/>
                <a:cs typeface="Roboto"/>
                <a:sym typeface="Roboto"/>
              </a:rPr>
              <a:t>Systematic reduction of the impact and/or </a:t>
            </a:r>
            <a:br>
              <a:rPr lang="en">
                <a:solidFill>
                  <a:schemeClr val="dk1"/>
                </a:solidFill>
                <a:highlight>
                  <a:srgbClr val="F1C232"/>
                </a:highlight>
                <a:latin typeface="Roboto"/>
                <a:ea typeface="Roboto"/>
                <a:cs typeface="Roboto"/>
                <a:sym typeface="Roboto"/>
              </a:rPr>
            </a:br>
            <a:r>
              <a:rPr lang="en">
                <a:solidFill>
                  <a:schemeClr val="dk1"/>
                </a:solidFill>
                <a:highlight>
                  <a:srgbClr val="F1C232"/>
                </a:highlight>
                <a:latin typeface="Roboto"/>
                <a:ea typeface="Roboto"/>
                <a:cs typeface="Roboto"/>
                <a:sym typeface="Roboto"/>
              </a:rPr>
              <a:t>the likely occurrence of a negative event. </a:t>
            </a:r>
            <a:endParaRPr>
              <a:solidFill>
                <a:schemeClr val="dk1"/>
              </a:solidFill>
              <a:highlight>
                <a:srgbClr val="F1C232"/>
              </a:highlight>
              <a:latin typeface="Roboto"/>
              <a:ea typeface="Roboto"/>
              <a:cs typeface="Roboto"/>
              <a:sym typeface="Roboto"/>
            </a:endParaRPr>
          </a:p>
          <a:p>
            <a:pPr indent="0" lvl="0" marL="0" rtl="0" algn="l">
              <a:lnSpc>
                <a:spcPct val="114000"/>
              </a:lnSpc>
              <a:spcBef>
                <a:spcPts val="400"/>
              </a:spcBef>
              <a:spcAft>
                <a:spcPts val="0"/>
              </a:spcAft>
              <a:buClr>
                <a:schemeClr val="dk1"/>
              </a:buClr>
              <a:buSzPts val="1100"/>
              <a:buFont typeface="Arial"/>
              <a:buNone/>
            </a:pPr>
            <a:r>
              <a:t/>
            </a:r>
            <a:endParaRPr b="1" sz="3600">
              <a:solidFill>
                <a:srgbClr val="FFFFFF"/>
              </a:solidFill>
              <a:latin typeface="Roboto"/>
              <a:ea typeface="Roboto"/>
              <a:cs typeface="Roboto"/>
              <a:sym typeface="Roboto"/>
            </a:endParaRPr>
          </a:p>
          <a:p>
            <a:pPr indent="0" lvl="0" marL="0" rtl="0" algn="l">
              <a:lnSpc>
                <a:spcPct val="114000"/>
              </a:lnSpc>
              <a:spcBef>
                <a:spcPts val="1000"/>
              </a:spcBef>
              <a:spcAft>
                <a:spcPts val="1000"/>
              </a:spcAft>
              <a:buClr>
                <a:schemeClr val="dk1"/>
              </a:buClr>
              <a:buSzPts val="1100"/>
              <a:buFont typeface="Arial"/>
              <a:buNone/>
            </a:pPr>
            <a:r>
              <a:t/>
            </a:r>
            <a:endParaRPr b="1" sz="3600">
              <a:solidFill>
                <a:srgbClr val="FFFFFF"/>
              </a:solidFill>
              <a:latin typeface="Roboto"/>
              <a:ea typeface="Roboto"/>
              <a:cs typeface="Roboto"/>
              <a:sym typeface="Roboto"/>
            </a:endParaRPr>
          </a:p>
        </p:txBody>
      </p:sp>
      <p:sp>
        <p:nvSpPr>
          <p:cNvPr id="3130" name="Google Shape;3130;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3131" name="Google Shape;3131;p161"/>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C9CE8"/>
        </a:solidFill>
      </p:bgPr>
    </p:bg>
    <p:spTree>
      <p:nvGrpSpPr>
        <p:cNvPr id="3887" name="Shape 3887"/>
        <p:cNvGrpSpPr/>
        <p:nvPr/>
      </p:nvGrpSpPr>
      <p:grpSpPr>
        <a:xfrm>
          <a:off x="0" y="0"/>
          <a:ext cx="0" cy="0"/>
          <a:chOff x="0" y="0"/>
          <a:chExt cx="0" cy="0"/>
        </a:xfrm>
      </p:grpSpPr>
      <p:pic>
        <p:nvPicPr>
          <p:cNvPr id="3888" name="Google Shape;3888;p224"/>
          <p:cNvPicPr preferRelativeResize="0"/>
          <p:nvPr/>
        </p:nvPicPr>
        <p:blipFill rotWithShape="1">
          <a:blip r:embed="rId3">
            <a:alphaModFix/>
          </a:blip>
          <a:srcRect b="5999" l="17777" r="18181" t="-6000"/>
          <a:stretch/>
        </p:blipFill>
        <p:spPr>
          <a:xfrm>
            <a:off x="5886850" y="794650"/>
            <a:ext cx="3257150" cy="3814500"/>
          </a:xfrm>
          <a:prstGeom prst="rect">
            <a:avLst/>
          </a:prstGeom>
          <a:noFill/>
          <a:ln>
            <a:noFill/>
          </a:ln>
        </p:spPr>
      </p:pic>
      <p:sp>
        <p:nvSpPr>
          <p:cNvPr id="3889" name="Google Shape;3889;p2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Career Services Department</a:t>
            </a:r>
            <a:endParaRPr>
              <a:solidFill>
                <a:srgbClr val="FFFFFF"/>
              </a:solidFill>
            </a:endParaRPr>
          </a:p>
        </p:txBody>
      </p:sp>
      <p:sp>
        <p:nvSpPr>
          <p:cNvPr id="3890" name="Google Shape;3890;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891" name="Google Shape;3891;p224"/>
          <p:cNvSpPr txBox="1"/>
          <p:nvPr>
            <p:ph idx="1" type="subTitle"/>
          </p:nvPr>
        </p:nvSpPr>
        <p:spPr>
          <a:xfrm>
            <a:off x="0" y="675975"/>
            <a:ext cx="6563100" cy="4217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In class, we will tie concepts and skills in our program to career outcomes and roles. Outside of the classroom, the </a:t>
            </a:r>
            <a:r>
              <a:rPr b="1" lang="en">
                <a:solidFill>
                  <a:srgbClr val="FFFFFF"/>
                </a:solidFill>
              </a:rPr>
              <a:t>Career Services</a:t>
            </a:r>
            <a:r>
              <a:rPr lang="en">
                <a:solidFill>
                  <a:srgbClr val="FFFFFF"/>
                </a:solidFill>
              </a:rPr>
              <a:t> team will </a:t>
            </a:r>
            <a:r>
              <a:rPr lang="en">
                <a:solidFill>
                  <a:srgbClr val="FFFFFF"/>
                </a:solidFill>
              </a:rPr>
              <a:t>do the practical, hard work, </a:t>
            </a:r>
            <a:r>
              <a:rPr lang="en">
                <a:solidFill>
                  <a:srgbClr val="FFFFFF"/>
                </a:solidFill>
              </a:rPr>
              <a:t>helping you obtain a new role or promotion.</a:t>
            </a:r>
            <a:endParaRPr>
              <a:solidFill>
                <a:srgbClr val="FFFFFF"/>
              </a:solidFill>
            </a:endParaRPr>
          </a:p>
          <a:p>
            <a:pPr indent="0" lvl="0" marL="0" rtl="0" algn="l">
              <a:spcBef>
                <a:spcPts val="800"/>
              </a:spcBef>
              <a:spcAft>
                <a:spcPts val="0"/>
              </a:spcAft>
              <a:buClr>
                <a:schemeClr val="dk1"/>
              </a:buClr>
              <a:buSzPts val="1100"/>
              <a:buFont typeface="Arial"/>
              <a:buNone/>
            </a:pPr>
            <a:r>
              <a:rPr lang="en" sz="1400">
                <a:solidFill>
                  <a:srgbClr val="FFFFFF"/>
                </a:solidFill>
              </a:rPr>
              <a:t>There are several career milestones for you to complete in Bootcamp Spot.</a:t>
            </a:r>
            <a:endParaRPr sz="1400">
              <a:solidFill>
                <a:srgbClr val="FFFFFF"/>
              </a:solidFill>
            </a:endParaRPr>
          </a:p>
          <a:p>
            <a:pPr indent="-180340" lvl="0" marL="320040" rtl="0" algn="l">
              <a:spcBef>
                <a:spcPts val="800"/>
              </a:spcBef>
              <a:spcAft>
                <a:spcPts val="0"/>
              </a:spcAft>
              <a:buClr>
                <a:srgbClr val="F1C232"/>
              </a:buClr>
              <a:buSzPts val="1400"/>
              <a:buFont typeface="Roboto"/>
              <a:buChar char="●"/>
            </a:pPr>
            <a:r>
              <a:rPr lang="en" sz="1400">
                <a:solidFill>
                  <a:srgbClr val="FFFFFF"/>
                </a:solidFill>
              </a:rPr>
              <a:t>You have access to them all now and can submit milestones whenever you would like.</a:t>
            </a:r>
            <a:endParaRPr sz="1400">
              <a:solidFill>
                <a:srgbClr val="FFFFFF"/>
              </a:solidFill>
            </a:endParaRPr>
          </a:p>
          <a:p>
            <a:pPr indent="-180340" lvl="0" marL="320040" rtl="0" algn="l">
              <a:spcBef>
                <a:spcPts val="400"/>
              </a:spcBef>
              <a:spcAft>
                <a:spcPts val="0"/>
              </a:spcAft>
              <a:buClr>
                <a:srgbClr val="F1C232"/>
              </a:buClr>
              <a:buSzPts val="1400"/>
              <a:buFont typeface="Roboto"/>
              <a:buChar char="●"/>
            </a:pPr>
            <a:r>
              <a:rPr lang="en" sz="1400">
                <a:solidFill>
                  <a:srgbClr val="FFFFFF"/>
                </a:solidFill>
              </a:rPr>
              <a:t>However, you will need to submit at least one milestone in order to unlock Career Services.</a:t>
            </a:r>
            <a:endParaRPr sz="1400">
              <a:solidFill>
                <a:srgbClr val="FFFFFF"/>
              </a:solidFill>
            </a:endParaRPr>
          </a:p>
          <a:p>
            <a:pPr indent="-180340" lvl="0" marL="320040" rtl="0" algn="l">
              <a:spcBef>
                <a:spcPts val="400"/>
              </a:spcBef>
              <a:spcAft>
                <a:spcPts val="0"/>
              </a:spcAft>
              <a:buClr>
                <a:srgbClr val="F1C232"/>
              </a:buClr>
              <a:buSzPts val="1400"/>
              <a:buFont typeface="Roboto"/>
              <a:buChar char="●"/>
            </a:pPr>
            <a:r>
              <a:rPr lang="en" sz="1400">
                <a:solidFill>
                  <a:srgbClr val="FFFFFF"/>
                </a:solidFill>
              </a:rPr>
              <a:t>One of the milestones, an updated, polished resume, will be a requirement in one of our later homework assignments, but you can submit this earlier if you'd like.</a:t>
            </a:r>
            <a:endParaRPr sz="1400">
              <a:solidFill>
                <a:srgbClr val="FFFFFF"/>
              </a:solidFill>
            </a:endParaRPr>
          </a:p>
          <a:p>
            <a:pPr indent="-180340" lvl="0" marL="320040" rtl="0" algn="l">
              <a:spcBef>
                <a:spcPts val="400"/>
              </a:spcBef>
              <a:spcAft>
                <a:spcPts val="400"/>
              </a:spcAft>
              <a:buClr>
                <a:srgbClr val="F1C232"/>
              </a:buClr>
              <a:buSzPts val="1400"/>
              <a:buFont typeface="Roboto"/>
              <a:buChar char="●"/>
            </a:pPr>
            <a:r>
              <a:rPr lang="en" sz="1400">
                <a:solidFill>
                  <a:srgbClr val="FFFFFF"/>
                </a:solidFill>
              </a:rPr>
              <a:t>Review the slides on Becoming Employer Competitive, Working with Your Profile Coach, and Working with Your Career Director.</a:t>
            </a:r>
            <a:endParaRPr>
              <a:solidFill>
                <a:srgbClr val="FFFFFF"/>
              </a:solidFill>
            </a:endParaRPr>
          </a:p>
        </p:txBody>
      </p:sp>
      <p:sp>
        <p:nvSpPr>
          <p:cNvPr id="3892" name="Google Shape;3892;p224"/>
          <p:cNvSpPr/>
          <p:nvPr/>
        </p:nvSpPr>
        <p:spPr>
          <a:xfrm>
            <a:off x="0" y="576175"/>
            <a:ext cx="9168600" cy="175200"/>
          </a:xfrm>
          <a:prstGeom prst="rect">
            <a:avLst/>
          </a:prstGeom>
          <a:solidFill>
            <a:srgbClr val="2C9C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3" name="Google Shape;3893;p224"/>
          <p:cNvCxnSpPr/>
          <p:nvPr/>
        </p:nvCxnSpPr>
        <p:spPr>
          <a:xfrm>
            <a:off x="274375" y="640080"/>
            <a:ext cx="8595600" cy="1020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5" name="Shape 3135"/>
        <p:cNvGrpSpPr/>
        <p:nvPr/>
      </p:nvGrpSpPr>
      <p:grpSpPr>
        <a:xfrm>
          <a:off x="0" y="0"/>
          <a:ext cx="0" cy="0"/>
          <a:chOff x="0" y="0"/>
          <a:chExt cx="0" cy="0"/>
        </a:xfrm>
      </p:grpSpPr>
      <p:pic>
        <p:nvPicPr>
          <p:cNvPr id="3136" name="Google Shape;3136;p162"/>
          <p:cNvPicPr preferRelativeResize="0"/>
          <p:nvPr/>
        </p:nvPicPr>
        <p:blipFill rotWithShape="1">
          <a:blip r:embed="rId3">
            <a:alphaModFix/>
          </a:blip>
          <a:srcRect b="5627" l="0" r="0" t="9998"/>
          <a:stretch/>
        </p:blipFill>
        <p:spPr>
          <a:xfrm>
            <a:off x="0" y="0"/>
            <a:ext cx="9144000" cy="5143501"/>
          </a:xfrm>
          <a:prstGeom prst="rect">
            <a:avLst/>
          </a:prstGeom>
          <a:noFill/>
          <a:ln>
            <a:noFill/>
          </a:ln>
        </p:spPr>
      </p:pic>
      <p:sp>
        <p:nvSpPr>
          <p:cNvPr id="3137" name="Google Shape;3137;p162"/>
          <p:cNvSpPr/>
          <p:nvPr/>
        </p:nvSpPr>
        <p:spPr>
          <a:xfrm>
            <a:off x="225" y="-15900"/>
            <a:ext cx="34902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62"/>
          <p:cNvSpPr txBox="1"/>
          <p:nvPr>
            <p:ph idx="3" type="body"/>
          </p:nvPr>
        </p:nvSpPr>
        <p:spPr>
          <a:xfrm>
            <a:off x="175" y="830425"/>
            <a:ext cx="9144000" cy="4076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2200">
                <a:solidFill>
                  <a:schemeClr val="dk1"/>
                </a:solidFill>
                <a:latin typeface="Roboto Light"/>
                <a:ea typeface="Roboto Light"/>
                <a:cs typeface="Roboto Light"/>
                <a:sym typeface="Roboto Light"/>
              </a:rPr>
              <a:t>In other words...</a:t>
            </a:r>
            <a:endParaRPr sz="2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2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2200">
                <a:solidFill>
                  <a:schemeClr val="dk1"/>
                </a:solidFill>
              </a:rPr>
              <a:t>Threat Assessment</a:t>
            </a:r>
            <a:endParaRPr sz="2200">
              <a:solidFill>
                <a:schemeClr val="dk1"/>
              </a:solidFill>
            </a:endParaRPr>
          </a:p>
          <a:p>
            <a:pPr indent="0" lvl="0" marL="0" rtl="0" algn="l">
              <a:lnSpc>
                <a:spcPct val="115000"/>
              </a:lnSpc>
              <a:spcBef>
                <a:spcPts val="0"/>
              </a:spcBef>
              <a:spcAft>
                <a:spcPts val="0"/>
              </a:spcAft>
              <a:buNone/>
            </a:pPr>
            <a:r>
              <a:rPr lang="en" sz="2200">
                <a:solidFill>
                  <a:schemeClr val="dk1"/>
                </a:solidFill>
                <a:latin typeface="Roboto Light"/>
                <a:ea typeface="Roboto Light"/>
                <a:cs typeface="Roboto Light"/>
                <a:sym typeface="Roboto Light"/>
              </a:rPr>
              <a:t>What Could Happen?</a:t>
            </a:r>
            <a:endParaRPr sz="2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2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2200">
                <a:solidFill>
                  <a:schemeClr val="dk1"/>
                </a:solidFill>
              </a:rPr>
              <a:t>Risk Mitigation</a:t>
            </a:r>
            <a:endParaRPr sz="2200">
              <a:solidFill>
                <a:schemeClr val="dk1"/>
              </a:solidFill>
            </a:endParaRPr>
          </a:p>
          <a:p>
            <a:pPr indent="0" lvl="0" marL="0" rtl="0" algn="l">
              <a:lnSpc>
                <a:spcPct val="115000"/>
              </a:lnSpc>
              <a:spcBef>
                <a:spcPts val="0"/>
              </a:spcBef>
              <a:spcAft>
                <a:spcPts val="0"/>
              </a:spcAft>
              <a:buNone/>
            </a:pPr>
            <a:r>
              <a:rPr lang="en" sz="2200">
                <a:solidFill>
                  <a:schemeClr val="dk1"/>
                </a:solidFill>
                <a:latin typeface="Roboto Light"/>
                <a:ea typeface="Roboto Light"/>
                <a:cs typeface="Roboto Light"/>
                <a:sym typeface="Roboto Light"/>
              </a:rPr>
              <a:t>How Do we Handle It?</a:t>
            </a:r>
            <a:endParaRPr sz="2200">
              <a:solidFill>
                <a:schemeClr val="dk1"/>
              </a:solidFill>
              <a:latin typeface="Roboto Light"/>
              <a:ea typeface="Roboto Light"/>
              <a:cs typeface="Roboto Light"/>
              <a:sym typeface="Roboto Light"/>
            </a:endParaRPr>
          </a:p>
          <a:p>
            <a:pPr indent="0" lvl="0" marL="0" rtl="0" algn="l">
              <a:spcBef>
                <a:spcPts val="0"/>
              </a:spcBef>
              <a:spcAft>
                <a:spcPts val="800"/>
              </a:spcAft>
              <a:buNone/>
            </a:pPr>
            <a:r>
              <a:t/>
            </a:r>
            <a:endParaRPr sz="2200">
              <a:latin typeface="Roboto Light"/>
              <a:ea typeface="Roboto Light"/>
              <a:cs typeface="Roboto Light"/>
              <a:sym typeface="Roboto Light"/>
            </a:endParaRPr>
          </a:p>
        </p:txBody>
      </p:sp>
      <p:sp>
        <p:nvSpPr>
          <p:cNvPr id="3139" name="Google Shape;3139;p16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140" name="Google Shape;3140;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141" name="Google Shape;3141;p162"/>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CFDDE5"/>
            </a:gs>
            <a:gs pos="100000">
              <a:schemeClr val="accent3"/>
            </a:gs>
          </a:gsLst>
          <a:lin ang="5400700" scaled="0"/>
        </a:gradFill>
      </p:bgPr>
    </p:bg>
    <p:spTree>
      <p:nvGrpSpPr>
        <p:cNvPr id="3145" name="Shape 3145"/>
        <p:cNvGrpSpPr/>
        <p:nvPr/>
      </p:nvGrpSpPr>
      <p:grpSpPr>
        <a:xfrm>
          <a:off x="0" y="0"/>
          <a:ext cx="0" cy="0"/>
          <a:chOff x="0" y="0"/>
          <a:chExt cx="0" cy="0"/>
        </a:xfrm>
      </p:grpSpPr>
      <p:sp>
        <p:nvSpPr>
          <p:cNvPr id="3146" name="Google Shape;3146;p163"/>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148" name="Google Shape;3148;p163"/>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149" name="Google Shape;3149;p163"/>
          <p:cNvSpPr txBox="1"/>
          <p:nvPr/>
        </p:nvSpPr>
        <p:spPr>
          <a:xfrm>
            <a:off x="4801725" y="1650625"/>
            <a:ext cx="1617600" cy="1998900"/>
          </a:xfrm>
          <a:prstGeom prst="rect">
            <a:avLst/>
          </a:prstGeom>
          <a:solidFill>
            <a:srgbClr val="FF0000">
              <a:alpha val="71520"/>
            </a:srgbClr>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50" name="Google Shape;3150;p163"/>
          <p:cNvSpPr txBox="1"/>
          <p:nvPr/>
        </p:nvSpPr>
        <p:spPr>
          <a:xfrm>
            <a:off x="6870075" y="1650625"/>
            <a:ext cx="1617600" cy="1998900"/>
          </a:xfrm>
          <a:prstGeom prst="rect">
            <a:avLst/>
          </a:prstGeom>
          <a:solidFill>
            <a:srgbClr val="F1C232"/>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51" name="Google Shape;3151;p163"/>
          <p:cNvSpPr txBox="1"/>
          <p:nvPr/>
        </p:nvSpPr>
        <p:spPr>
          <a:xfrm>
            <a:off x="2733375" y="1650625"/>
            <a:ext cx="1617600" cy="1998900"/>
          </a:xfrm>
          <a:prstGeom prst="rect">
            <a:avLst/>
          </a:prstGeom>
          <a:solidFill>
            <a:srgbClr val="336699"/>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52" name="Google Shape;3152;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53" name="Google Shape;3153;p163"/>
          <p:cNvSpPr txBox="1"/>
          <p:nvPr/>
        </p:nvSpPr>
        <p:spPr>
          <a:xfrm>
            <a:off x="548750" y="854725"/>
            <a:ext cx="2013300" cy="3905100"/>
          </a:xfrm>
          <a:prstGeom prst="rect">
            <a:avLst/>
          </a:prstGeom>
          <a:solidFill>
            <a:srgbClr val="45818E"/>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154" name="Google Shape;3154;p163"/>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3155" name="Google Shape;3155;p163"/>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3156" name="Google Shape;3156;p163"/>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3157" name="Google Shape;3157;p163"/>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3158" name="Google Shape;3158;p163"/>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3159" name="Google Shape;3159;p163"/>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3160" name="Google Shape;3160;p163"/>
          <p:cNvSpPr/>
          <p:nvPr/>
        </p:nvSpPr>
        <p:spPr>
          <a:xfrm>
            <a:off x="3053500" y="2390350"/>
            <a:ext cx="871200" cy="6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3161" name="Google Shape;3161;p163"/>
          <p:cNvCxnSpPr>
            <a:stCxn id="3154" idx="3"/>
            <a:endCxn id="3159" idx="1"/>
          </p:cNvCxnSpPr>
          <p:nvPr/>
        </p:nvCxnSpPr>
        <p:spPr>
          <a:xfrm>
            <a:off x="1778262" y="1282136"/>
            <a:ext cx="1178400" cy="1370700"/>
          </a:xfrm>
          <a:prstGeom prst="bentConnector3">
            <a:avLst>
              <a:gd fmla="val 49998" name="adj1"/>
            </a:avLst>
          </a:prstGeom>
          <a:noFill/>
          <a:ln cap="flat" cmpd="sng" w="19050">
            <a:solidFill>
              <a:srgbClr val="000000"/>
            </a:solidFill>
            <a:prstDash val="solid"/>
            <a:round/>
            <a:headEnd len="med" w="med" type="triangle"/>
            <a:tailEnd len="med" w="med" type="none"/>
          </a:ln>
        </p:spPr>
      </p:cxnSp>
      <p:cxnSp>
        <p:nvCxnSpPr>
          <p:cNvPr id="3162" name="Google Shape;3162;p163"/>
          <p:cNvCxnSpPr>
            <a:stCxn id="3156" idx="3"/>
            <a:endCxn id="3159" idx="1"/>
          </p:cNvCxnSpPr>
          <p:nvPr/>
        </p:nvCxnSpPr>
        <p:spPr>
          <a:xfrm flipH="1" rot="10800000">
            <a:off x="1778262" y="2652651"/>
            <a:ext cx="1178400" cy="1394400"/>
          </a:xfrm>
          <a:prstGeom prst="bentConnector3">
            <a:avLst>
              <a:gd fmla="val 49998" name="adj1"/>
            </a:avLst>
          </a:prstGeom>
          <a:noFill/>
          <a:ln cap="flat" cmpd="sng" w="19050">
            <a:solidFill>
              <a:srgbClr val="000000"/>
            </a:solidFill>
            <a:prstDash val="solid"/>
            <a:round/>
            <a:headEnd len="med" w="med" type="triangle"/>
            <a:tailEnd len="med" w="med" type="triangle"/>
          </a:ln>
        </p:spPr>
      </p:cxnSp>
      <p:cxnSp>
        <p:nvCxnSpPr>
          <p:cNvPr id="3163" name="Google Shape;3163;p163"/>
          <p:cNvCxnSpPr>
            <a:stCxn id="3159" idx="3"/>
            <a:endCxn id="3158" idx="1"/>
          </p:cNvCxnSpPr>
          <p:nvPr/>
        </p:nvCxnSpPr>
        <p:spPr>
          <a:xfrm flipH="1" rot="10800000">
            <a:off x="4028963" y="2648000"/>
            <a:ext cx="1222800" cy="4800"/>
          </a:xfrm>
          <a:prstGeom prst="straightConnector1">
            <a:avLst/>
          </a:prstGeom>
          <a:noFill/>
          <a:ln cap="flat" cmpd="sng" w="19050">
            <a:solidFill>
              <a:srgbClr val="000000"/>
            </a:solidFill>
            <a:prstDash val="solid"/>
            <a:round/>
            <a:headEnd len="med" w="med" type="triangle"/>
            <a:tailEnd len="med" w="med" type="triangle"/>
          </a:ln>
        </p:spPr>
      </p:cxnSp>
      <p:cxnSp>
        <p:nvCxnSpPr>
          <p:cNvPr id="3164" name="Google Shape;3164;p163"/>
          <p:cNvCxnSpPr>
            <a:stCxn id="3158" idx="3"/>
            <a:endCxn id="3165" idx="2"/>
          </p:cNvCxnSpPr>
          <p:nvPr/>
        </p:nvCxnSpPr>
        <p:spPr>
          <a:xfrm>
            <a:off x="5969400" y="2647950"/>
            <a:ext cx="1157700" cy="0"/>
          </a:xfrm>
          <a:prstGeom prst="straightConnector1">
            <a:avLst/>
          </a:prstGeom>
          <a:noFill/>
          <a:ln cap="flat" cmpd="sng" w="19050">
            <a:solidFill>
              <a:srgbClr val="000000"/>
            </a:solidFill>
            <a:prstDash val="solid"/>
            <a:round/>
            <a:headEnd len="med" w="med" type="triangle"/>
            <a:tailEnd len="med" w="med" type="triangle"/>
          </a:ln>
        </p:spPr>
      </p:cxnSp>
      <p:cxnSp>
        <p:nvCxnSpPr>
          <p:cNvPr id="3166" name="Google Shape;3166;p163"/>
          <p:cNvCxnSpPr>
            <a:stCxn id="3155" idx="3"/>
          </p:cNvCxnSpPr>
          <p:nvPr/>
        </p:nvCxnSpPr>
        <p:spPr>
          <a:xfrm flipH="1" rot="10800000">
            <a:off x="1716407" y="2158017"/>
            <a:ext cx="643200" cy="1200"/>
          </a:xfrm>
          <a:prstGeom prst="straightConnector1">
            <a:avLst/>
          </a:prstGeom>
          <a:noFill/>
          <a:ln cap="flat" cmpd="sng" w="19050">
            <a:solidFill>
              <a:srgbClr val="000000"/>
            </a:solidFill>
            <a:prstDash val="solid"/>
            <a:round/>
            <a:headEnd len="med" w="med" type="triangle"/>
            <a:tailEnd len="med" w="med" type="none"/>
          </a:ln>
        </p:spPr>
      </p:cxnSp>
      <p:cxnSp>
        <p:nvCxnSpPr>
          <p:cNvPr id="3167" name="Google Shape;3167;p163"/>
          <p:cNvCxnSpPr>
            <a:stCxn id="3157" idx="3"/>
          </p:cNvCxnSpPr>
          <p:nvPr/>
        </p:nvCxnSpPr>
        <p:spPr>
          <a:xfrm>
            <a:off x="1716407" y="3177908"/>
            <a:ext cx="649800" cy="0"/>
          </a:xfrm>
          <a:prstGeom prst="straightConnector1">
            <a:avLst/>
          </a:prstGeom>
          <a:noFill/>
          <a:ln cap="flat" cmpd="sng" w="19050">
            <a:solidFill>
              <a:srgbClr val="000000"/>
            </a:solidFill>
            <a:prstDash val="solid"/>
            <a:round/>
            <a:headEnd len="med" w="med" type="triangle"/>
            <a:tailEnd len="med" w="med" type="none"/>
          </a:ln>
        </p:spPr>
      </p:cxnSp>
      <p:sp>
        <p:nvSpPr>
          <p:cNvPr id="3168" name="Google Shape;3168;p163"/>
          <p:cNvSpPr/>
          <p:nvPr/>
        </p:nvSpPr>
        <p:spPr>
          <a:xfrm>
            <a:off x="7127175" y="2663356"/>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63"/>
          <p:cNvSpPr/>
          <p:nvPr/>
        </p:nvSpPr>
        <p:spPr>
          <a:xfrm>
            <a:off x="7127175" y="2367001"/>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63"/>
          <p:cNvSpPr/>
          <p:nvPr/>
        </p:nvSpPr>
        <p:spPr>
          <a:xfrm>
            <a:off x="7127175" y="2070638"/>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63"/>
          <p:cNvSpPr txBox="1"/>
          <p:nvPr/>
        </p:nvSpPr>
        <p:spPr>
          <a:xfrm>
            <a:off x="585050" y="4317800"/>
            <a:ext cx="1924500" cy="3246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3171" name="Google Shape;3171;p163"/>
          <p:cNvSpPr txBox="1"/>
          <p:nvPr/>
        </p:nvSpPr>
        <p:spPr>
          <a:xfrm>
            <a:off x="2775600"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3172" name="Google Shape;3172;p163"/>
          <p:cNvSpPr txBox="1"/>
          <p:nvPr/>
        </p:nvSpPr>
        <p:spPr>
          <a:xfrm>
            <a:off x="4775175" y="3225250"/>
            <a:ext cx="16752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3173" name="Google Shape;3173;p163"/>
          <p:cNvSpPr txBox="1"/>
          <p:nvPr/>
        </p:nvSpPr>
        <p:spPr>
          <a:xfrm>
            <a:off x="6938413"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3174" name="Google Shape;3174;p163"/>
          <p:cNvSpPr txBox="1"/>
          <p:nvPr>
            <p:ph idx="1" type="subTitle"/>
          </p:nvPr>
        </p:nvSpPr>
        <p:spPr>
          <a:xfrm>
            <a:off x="2366200" y="675975"/>
            <a:ext cx="5864400" cy="71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Last class, we talked about a situation in which we were offering advice on a vulnerable login. </a:t>
            </a:r>
            <a:endParaRPr>
              <a:latin typeface="Roboto Medium"/>
              <a:ea typeface="Roboto Medium"/>
              <a:cs typeface="Roboto Medium"/>
              <a:sym typeface="Roboto Medium"/>
            </a:endParaRPr>
          </a:p>
        </p:txBody>
      </p:sp>
      <p:sp>
        <p:nvSpPr>
          <p:cNvPr id="3175" name="Google Shape;3175;p163"/>
          <p:cNvSpPr txBox="1"/>
          <p:nvPr/>
        </p:nvSpPr>
        <p:spPr>
          <a:xfrm>
            <a:off x="2733375" y="3806600"/>
            <a:ext cx="5324400" cy="8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Which elements of this diagram did we conclude were potential targets?</a:t>
            </a:r>
            <a:endParaRPr sz="24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